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73" r:id="rId22"/>
    <p:sldId id="274" r:id="rId23"/>
    <p:sldId id="276" r:id="rId24"/>
    <p:sldId id="279" r:id="rId25"/>
    <p:sldId id="302" r:id="rId26"/>
    <p:sldId id="281" r:id="rId27"/>
    <p:sldId id="282" r:id="rId28"/>
    <p:sldId id="301" r:id="rId29"/>
    <p:sldId id="283" r:id="rId30"/>
    <p:sldId id="284" r:id="rId31"/>
    <p:sldId id="303" r:id="rId32"/>
    <p:sldId id="285" r:id="rId33"/>
    <p:sldId id="277" r:id="rId34"/>
    <p:sldId id="280" r:id="rId35"/>
    <p:sldId id="264" r:id="rId36"/>
    <p:sldId id="265" r:id="rId3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856C6C"/>
    <a:srgbClr val="F39191"/>
    <a:srgbClr val="EA3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56"/>
    <p:restoredTop sz="92033"/>
  </p:normalViewPr>
  <p:slideViewPr>
    <p:cSldViewPr showGuides="1">
      <p:cViewPr varScale="1">
        <p:scale>
          <a:sx n="111" d="100"/>
          <a:sy n="111" d="100"/>
        </p:scale>
        <p:origin x="200" y="9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1인당 자동차 유지비용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2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2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4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4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dLbl>
              <c:idx val="0"/>
              <c:layout>
                <c:manualLayout>
                  <c:x val="0.235401833271252"/>
                  <c:y val="-0.21504495351708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dirty="0" smtClean="0"/>
                      <a:t>주유비</a:t>
                    </a:r>
                  </a:p>
                  <a:p>
                    <a:r>
                      <a:rPr lang="ko-KR" altLang="en-US" dirty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t> 약 </a:t>
                    </a:r>
                    <a:r>
                      <a:rPr lang="en-US" altLang="ko-KR" dirty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t>300</a:t>
                    </a:r>
                    <a:r>
                      <a:rPr lang="ko-KR" altLang="en-US" dirty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t>만원</a:t>
                    </a:r>
                    <a:endParaRPr lang="ko-KR" altLang="en-US" dirty="0">
                      <a:solidFill>
                        <a:schemeClr val="accent4">
                          <a:lumMod val="75000"/>
                        </a:schemeClr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6306445987658"/>
                      <c:h val="0.171411638755066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154423505351292"/>
                  <c:y val="0.031217022252810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700" b="0" i="0" u="none" strike="noStrike" kern="1200" baseline="0">
                        <a:solidFill>
                          <a:schemeClr val="lt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92875BF-A0CF-DE46-932F-BE26A5F58B03}" type="CATEGORYNAME">
                      <a:rPr lang="ko-KR" altLang="en-US" sz="700" smtClean="0"/>
                      <a:pPr>
                        <a:defRPr sz="700"/>
                      </a:pPr>
                      <a:t>[CATEGORY NAME]</a:t>
                    </a:fld>
                    <a:endParaRPr lang="ko-KR" altLang="en-US" sz="700" dirty="0" smtClean="0"/>
                  </a:p>
                  <a:p>
                    <a:pPr>
                      <a:defRPr sz="700"/>
                    </a:pPr>
                    <a:r>
                      <a:rPr lang="en-US" altLang="ko-KR" sz="700" dirty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t>66</a:t>
                    </a:r>
                    <a:r>
                      <a:rPr lang="ko-KR" altLang="en-US" sz="700" dirty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t>만원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8058516632779"/>
                      <c:h val="0.172417767290444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-0.308847010702584"/>
                  <c:y val="0.02427954205311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700" b="0" i="0" u="none" strike="noStrike" kern="1200" baseline="0">
                        <a:solidFill>
                          <a:schemeClr val="lt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C70F039-158D-6F4B-A67D-6B72D3D3C165}" type="CATEGORYNAME">
                      <a:rPr lang="ko-KR" altLang="en-US" sz="700" smtClean="0"/>
                      <a:pPr>
                        <a:defRPr sz="700"/>
                      </a:pPr>
                      <a:t>[CATEGORY NAME]</a:t>
                    </a:fld>
                    <a:r>
                      <a:rPr lang="ko-KR" altLang="en-US" sz="700" dirty="0" smtClean="0"/>
                      <a:t> </a:t>
                    </a:r>
                  </a:p>
                  <a:p>
                    <a:pPr>
                      <a:defRPr sz="700"/>
                    </a:pPr>
                    <a:r>
                      <a:rPr lang="en-US" altLang="ko-KR" sz="700" dirty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t>63</a:t>
                    </a:r>
                    <a:r>
                      <a:rPr lang="ko-KR" altLang="en-US" sz="700" dirty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t>만원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3407115759205"/>
                      <c:h val="0.164474704770644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-0.235401684986726"/>
                  <c:y val="-0.1075224767585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700" b="0" i="0" u="none" strike="noStrike" kern="1200" baseline="0">
                        <a:solidFill>
                          <a:schemeClr val="lt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134527C-1B42-1D45-9A47-1A20FD70AF90}" type="CATEGORYNAME">
                      <a:rPr lang="ko-KR" altLang="en-US" sz="700" smtClean="0"/>
                      <a:pPr>
                        <a:defRPr sz="700"/>
                      </a:pPr>
                      <a:t>[CATEGORY NAME]</a:t>
                    </a:fld>
                    <a:r>
                      <a:rPr lang="ko-KR" altLang="en-US" sz="700" dirty="0" smtClean="0"/>
                      <a:t> </a:t>
                    </a:r>
                  </a:p>
                  <a:p>
                    <a:pPr>
                      <a:defRPr sz="700"/>
                    </a:pPr>
                    <a:r>
                      <a:rPr lang="en-US" altLang="ko-KR" sz="700" dirty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t>30</a:t>
                    </a:r>
                    <a:r>
                      <a:rPr lang="ko-KR" altLang="en-US" sz="700" dirty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t>만원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917876470686"/>
                      <c:h val="0.162983537071631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주유비</c:v>
                </c:pt>
                <c:pt idx="1">
                  <c:v>주차비</c:v>
                </c:pt>
                <c:pt idx="2">
                  <c:v>보험료</c:v>
                </c:pt>
                <c:pt idx="3">
                  <c:v>소모품교체비용</c:v>
                </c:pt>
                <c:pt idx="4">
                  <c:v>기타</c:v>
                </c:pt>
              </c:strCache>
            </c:strRef>
          </c:cat>
          <c:val>
            <c:numRef>
              <c:f>Sheet1!$B$2:$B$6</c:f>
              <c:numCache>
                <c:formatCode>_-[$₩-412]* #,##0.00_-;\-[$₩-412]* #,##0.00_-;_-[$₩-412]* "-"??_-;_-@_-</c:formatCode>
                <c:ptCount val="5"/>
                <c:pt idx="0">
                  <c:v>3.0E6</c:v>
                </c:pt>
                <c:pt idx="1">
                  <c:v>660000.0</c:v>
                </c:pt>
                <c:pt idx="2">
                  <c:v>630000.0</c:v>
                </c:pt>
                <c:pt idx="3">
                  <c:v>300000.0</c:v>
                </c:pt>
                <c:pt idx="4">
                  <c:v>100000.0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스마트폰 등 IT 기기</c:v>
                </c:pt>
                <c:pt idx="1">
                  <c:v>교통비</c:v>
                </c:pt>
                <c:pt idx="2">
                  <c:v>의류</c:v>
                </c:pt>
                <c:pt idx="3">
                  <c:v>공과금</c:v>
                </c:pt>
                <c:pt idx="4">
                  <c:v>대출이자</c:v>
                </c:pt>
                <c:pt idx="5">
                  <c:v>보험료</c:v>
                </c:pt>
                <c:pt idx="6">
                  <c:v>자녀교육비</c:v>
                </c:pt>
                <c:pt idx="7">
                  <c:v>여행비</c:v>
                </c:pt>
                <c:pt idx="8">
                  <c:v>차량 유지비(기름값 포함)</c:v>
                </c:pt>
                <c:pt idx="9">
                  <c:v>경조사 비용</c:v>
                </c:pt>
                <c:pt idx="10">
                  <c:v>병원비</c:v>
                </c:pt>
                <c:pt idx="11">
                  <c:v>통신비(단말기 값 제외)</c:v>
                </c:pt>
                <c:pt idx="12">
                  <c:v>외식비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22.0</c:v>
                </c:pt>
                <c:pt idx="1">
                  <c:v>23.2</c:v>
                </c:pt>
                <c:pt idx="2">
                  <c:v>24.7</c:v>
                </c:pt>
                <c:pt idx="3">
                  <c:v>25.5</c:v>
                </c:pt>
                <c:pt idx="4">
                  <c:v>27.3</c:v>
                </c:pt>
                <c:pt idx="5">
                  <c:v>27.7</c:v>
                </c:pt>
                <c:pt idx="6">
                  <c:v>28.1</c:v>
                </c:pt>
                <c:pt idx="7">
                  <c:v>30.0</c:v>
                </c:pt>
                <c:pt idx="8">
                  <c:v>30.5</c:v>
                </c:pt>
                <c:pt idx="9">
                  <c:v>30.9</c:v>
                </c:pt>
                <c:pt idx="10">
                  <c:v>31.2</c:v>
                </c:pt>
                <c:pt idx="11">
                  <c:v>36.9</c:v>
                </c:pt>
                <c:pt idx="12">
                  <c:v>41.5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112417232"/>
        <c:axId val="2111556400"/>
      </c:barChart>
      <c:catAx>
        <c:axId val="2112417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1556400"/>
        <c:crosses val="autoZero"/>
        <c:auto val="1"/>
        <c:lblAlgn val="ctr"/>
        <c:lblOffset val="100"/>
        <c:noMultiLvlLbl val="0"/>
      </c:catAx>
      <c:valAx>
        <c:axId val="21115564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2417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브레이크, 배터리 등 소모품 점검주기?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고장을 감지 한 때</c:v>
                </c:pt>
                <c:pt idx="1">
                  <c:v>장거리 운전 등 생각날때</c:v>
                </c:pt>
                <c:pt idx="2">
                  <c:v>1~2개월마다 정기점검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36.0</c:v>
                </c:pt>
                <c:pt idx="1">
                  <c:v>8.0</c:v>
                </c:pt>
                <c:pt idx="2">
                  <c:v>7.0</c:v>
                </c:pt>
                <c:pt idx="3">
                  <c:v>49.0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26663360"/>
        <c:axId val="2126659840"/>
      </c:barChart>
      <c:catAx>
        <c:axId val="212666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659840"/>
        <c:crosses val="autoZero"/>
        <c:auto val="1"/>
        <c:lblAlgn val="ctr"/>
        <c:lblOffset val="100"/>
        <c:noMultiLvlLbl val="0"/>
      </c:catAx>
      <c:valAx>
        <c:axId val="212665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66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E00708-FF41-C94B-B982-6A8C633371E0}" type="doc">
      <dgm:prSet loTypeId="urn:microsoft.com/office/officeart/2008/layout/BendingPictureCaption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523409-D44F-D442-A08E-4FD0AFAD57A3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WEB</a:t>
          </a:r>
          <a:endParaRPr lang="en-US" dirty="0"/>
        </a:p>
      </dgm:t>
    </dgm:pt>
    <dgm:pt modelId="{FBEF63CE-5ACB-3940-A2B4-318D1500641E}" type="parTrans" cxnId="{D6E2E733-88F0-724E-BB1C-44253224F979}">
      <dgm:prSet/>
      <dgm:spPr/>
      <dgm:t>
        <a:bodyPr/>
        <a:lstStyle/>
        <a:p>
          <a:endParaRPr lang="en-US"/>
        </a:p>
      </dgm:t>
    </dgm:pt>
    <dgm:pt modelId="{6610BF51-F156-594A-B55B-9F603BBADA27}" type="sibTrans" cxnId="{D6E2E733-88F0-724E-BB1C-44253224F979}">
      <dgm:prSet/>
      <dgm:spPr/>
      <dgm:t>
        <a:bodyPr/>
        <a:lstStyle/>
        <a:p>
          <a:endParaRPr lang="en-US"/>
        </a:p>
      </dgm:t>
    </dgm:pt>
    <dgm:pt modelId="{83560D6E-AC00-4D4D-AE5F-BB58DBC59F9B}" type="pres">
      <dgm:prSet presAssocID="{1AE00708-FF41-C94B-B982-6A8C633371E0}" presName="diagram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B2AE448A-AEF0-714C-BE85-D98BE9BF5D3D}" type="pres">
      <dgm:prSet presAssocID="{EC523409-D44F-D442-A08E-4FD0AFAD57A3}" presName="composite" presStyleCnt="0"/>
      <dgm:spPr/>
    </dgm:pt>
    <dgm:pt modelId="{E37B0ABB-F46F-1344-8DAA-8DD9D8527411}" type="pres">
      <dgm:prSet presAssocID="{EC523409-D44F-D442-A08E-4FD0AFAD57A3}" presName="Image" presStyleLbl="bgShp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7EED4F88-9E21-DD4B-BE20-78463CA8300A}" type="pres">
      <dgm:prSet presAssocID="{EC523409-D44F-D442-A08E-4FD0AFAD57A3}" presName="Parent" presStyleLbl="node0" presStyleIdx="0" presStyleCnt="1" custScaleX="71472" custScaleY="79972" custLinFactNeighborX="24206" custLinFactNeighborY="-35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0994AC-CC48-334A-8321-30B8BB692ECE}" type="presOf" srcId="{1AE00708-FF41-C94B-B982-6A8C633371E0}" destId="{83560D6E-AC00-4D4D-AE5F-BB58DBC59F9B}" srcOrd="0" destOrd="0" presId="urn:microsoft.com/office/officeart/2008/layout/BendingPictureCaption"/>
    <dgm:cxn modelId="{D6E2E733-88F0-724E-BB1C-44253224F979}" srcId="{1AE00708-FF41-C94B-B982-6A8C633371E0}" destId="{EC523409-D44F-D442-A08E-4FD0AFAD57A3}" srcOrd="0" destOrd="0" parTransId="{FBEF63CE-5ACB-3940-A2B4-318D1500641E}" sibTransId="{6610BF51-F156-594A-B55B-9F603BBADA27}"/>
    <dgm:cxn modelId="{DDD4B103-C463-0B45-B61F-C0D0D142E8C8}" type="presOf" srcId="{EC523409-D44F-D442-A08E-4FD0AFAD57A3}" destId="{7EED4F88-9E21-DD4B-BE20-78463CA8300A}" srcOrd="0" destOrd="0" presId="urn:microsoft.com/office/officeart/2008/layout/BendingPictureCaption"/>
    <dgm:cxn modelId="{76A69699-CF1D-834B-BA08-772054D3ACEC}" type="presParOf" srcId="{83560D6E-AC00-4D4D-AE5F-BB58DBC59F9B}" destId="{B2AE448A-AEF0-714C-BE85-D98BE9BF5D3D}" srcOrd="0" destOrd="0" presId="urn:microsoft.com/office/officeart/2008/layout/BendingPictureCaption"/>
    <dgm:cxn modelId="{AC05FEC1-619A-7447-B4C2-D0AC1B152A64}" type="presParOf" srcId="{B2AE448A-AEF0-714C-BE85-D98BE9BF5D3D}" destId="{E37B0ABB-F46F-1344-8DAA-8DD9D8527411}" srcOrd="0" destOrd="0" presId="urn:microsoft.com/office/officeart/2008/layout/BendingPictureCaption"/>
    <dgm:cxn modelId="{D2873073-1DA1-4A47-9C49-AD27312423DB}" type="presParOf" srcId="{B2AE448A-AEF0-714C-BE85-D98BE9BF5D3D}" destId="{7EED4F88-9E21-DD4B-BE20-78463CA8300A}" srcOrd="1" destOrd="0" presId="urn:microsoft.com/office/officeart/2008/layout/BendingPictureCaption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E00708-FF41-C94B-B982-6A8C633371E0}" type="doc">
      <dgm:prSet loTypeId="urn:microsoft.com/office/officeart/2008/layout/BendingPictureCaption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523409-D44F-D442-A08E-4FD0AFAD57A3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Mobile</a:t>
          </a:r>
          <a:endParaRPr lang="en-US" dirty="0"/>
        </a:p>
      </dgm:t>
    </dgm:pt>
    <dgm:pt modelId="{FBEF63CE-5ACB-3940-A2B4-318D1500641E}" type="parTrans" cxnId="{D6E2E733-88F0-724E-BB1C-44253224F979}">
      <dgm:prSet/>
      <dgm:spPr/>
      <dgm:t>
        <a:bodyPr/>
        <a:lstStyle/>
        <a:p>
          <a:endParaRPr lang="en-US"/>
        </a:p>
      </dgm:t>
    </dgm:pt>
    <dgm:pt modelId="{6610BF51-F156-594A-B55B-9F603BBADA27}" type="sibTrans" cxnId="{D6E2E733-88F0-724E-BB1C-44253224F979}">
      <dgm:prSet/>
      <dgm:spPr/>
      <dgm:t>
        <a:bodyPr/>
        <a:lstStyle/>
        <a:p>
          <a:endParaRPr lang="en-US"/>
        </a:p>
      </dgm:t>
    </dgm:pt>
    <dgm:pt modelId="{83560D6E-AC00-4D4D-AE5F-BB58DBC59F9B}" type="pres">
      <dgm:prSet presAssocID="{1AE00708-FF41-C94B-B982-6A8C633371E0}" presName="diagram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B2AE448A-AEF0-714C-BE85-D98BE9BF5D3D}" type="pres">
      <dgm:prSet presAssocID="{EC523409-D44F-D442-A08E-4FD0AFAD57A3}" presName="composite" presStyleCnt="0"/>
      <dgm:spPr/>
    </dgm:pt>
    <dgm:pt modelId="{E37B0ABB-F46F-1344-8DAA-8DD9D8527411}" type="pres">
      <dgm:prSet presAssocID="{EC523409-D44F-D442-A08E-4FD0AFAD57A3}" presName="Image" presStyleLbl="bgShp" presStyleIdx="0" presStyleCnt="1" custScaleX="76352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EED4F88-9E21-DD4B-BE20-78463CA8300A}" type="pres">
      <dgm:prSet presAssocID="{EC523409-D44F-D442-A08E-4FD0AFAD57A3}" presName="Parent" presStyleLbl="node0" presStyleIdx="0" presStyleCnt="1" custScaleX="71472" custScaleY="79972" custLinFactNeighborX="24206" custLinFactNeighborY="-35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B7E4D9-1A51-5C40-8DE9-3A63708BD2D8}" type="presOf" srcId="{EC523409-D44F-D442-A08E-4FD0AFAD57A3}" destId="{7EED4F88-9E21-DD4B-BE20-78463CA8300A}" srcOrd="0" destOrd="0" presId="urn:microsoft.com/office/officeart/2008/layout/BendingPictureCaption"/>
    <dgm:cxn modelId="{D6E2E733-88F0-724E-BB1C-44253224F979}" srcId="{1AE00708-FF41-C94B-B982-6A8C633371E0}" destId="{EC523409-D44F-D442-A08E-4FD0AFAD57A3}" srcOrd="0" destOrd="0" parTransId="{FBEF63CE-5ACB-3940-A2B4-318D1500641E}" sibTransId="{6610BF51-F156-594A-B55B-9F603BBADA27}"/>
    <dgm:cxn modelId="{21411094-36B3-D14C-8B70-BA1F27682B2A}" type="presOf" srcId="{1AE00708-FF41-C94B-B982-6A8C633371E0}" destId="{83560D6E-AC00-4D4D-AE5F-BB58DBC59F9B}" srcOrd="0" destOrd="0" presId="urn:microsoft.com/office/officeart/2008/layout/BendingPictureCaption"/>
    <dgm:cxn modelId="{80555E44-1562-0943-A593-C29C75975F25}" type="presParOf" srcId="{83560D6E-AC00-4D4D-AE5F-BB58DBC59F9B}" destId="{B2AE448A-AEF0-714C-BE85-D98BE9BF5D3D}" srcOrd="0" destOrd="0" presId="urn:microsoft.com/office/officeart/2008/layout/BendingPictureCaption"/>
    <dgm:cxn modelId="{BCDD1756-02AB-0E44-AF86-049E9D36FCF7}" type="presParOf" srcId="{B2AE448A-AEF0-714C-BE85-D98BE9BF5D3D}" destId="{E37B0ABB-F46F-1344-8DAA-8DD9D8527411}" srcOrd="0" destOrd="0" presId="urn:microsoft.com/office/officeart/2008/layout/BendingPictureCaption"/>
    <dgm:cxn modelId="{FBA53F92-EC6A-2543-B057-95A2AB91B486}" type="presParOf" srcId="{B2AE448A-AEF0-714C-BE85-D98BE9BF5D3D}" destId="{7EED4F88-9E21-DD4B-BE20-78463CA8300A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180595-E2B8-494B-8594-94C3EDB45A90}" type="doc">
      <dgm:prSet loTypeId="urn:microsoft.com/office/officeart/2005/8/layout/radial4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46B3235-CA45-8742-B866-1F5F63ED5E18}">
      <dgm:prSet phldrT="[Text]" custT="1"/>
      <dgm:spPr>
        <a:solidFill>
          <a:srgbClr val="EA3C3D"/>
        </a:solidFill>
      </dgm:spPr>
      <dgm:t>
        <a:bodyPr/>
        <a:lstStyle/>
        <a:p>
          <a:r>
            <a:rPr lang="ko-KR" altLang="en-US" sz="1800" b="1" dirty="0" smtClean="0"/>
            <a:t>내 차를 부탁해 </a:t>
          </a:r>
          <a:endParaRPr lang="en-US" sz="1800" b="1" dirty="0"/>
        </a:p>
      </dgm:t>
    </dgm:pt>
    <dgm:pt modelId="{B5EEDFB6-8F24-2A4A-A020-B0D1AD7D688B}" type="parTrans" cxnId="{0E3599F7-83E4-2042-A6D5-8547E4D7A4A4}">
      <dgm:prSet/>
      <dgm:spPr/>
      <dgm:t>
        <a:bodyPr/>
        <a:lstStyle/>
        <a:p>
          <a:endParaRPr lang="en-US"/>
        </a:p>
      </dgm:t>
    </dgm:pt>
    <dgm:pt modelId="{0B33E1ED-5751-2247-849D-E2CC533F94EF}" type="sibTrans" cxnId="{0E3599F7-83E4-2042-A6D5-8547E4D7A4A4}">
      <dgm:prSet/>
      <dgm:spPr/>
      <dgm:t>
        <a:bodyPr/>
        <a:lstStyle/>
        <a:p>
          <a:endParaRPr lang="en-US"/>
        </a:p>
      </dgm:t>
    </dgm:pt>
    <dgm:pt modelId="{598C86BD-5297-9A49-8CD8-504C7F7A5D00}">
      <dgm:prSet phldrT="[Text]"/>
      <dgm:spPr/>
      <dgm:t>
        <a:bodyPr/>
        <a:lstStyle/>
        <a:p>
          <a:r>
            <a:rPr lang="ko-KR" altLang="en-US" dirty="0" smtClean="0"/>
            <a:t>간편하게</a:t>
          </a:r>
          <a:endParaRPr lang="en-US" dirty="0"/>
        </a:p>
      </dgm:t>
    </dgm:pt>
    <dgm:pt modelId="{57885FF7-5C72-7243-8078-6AB3A14653D1}" type="parTrans" cxnId="{DB5414D9-6D6A-4149-A3B2-C17BE9DE7261}">
      <dgm:prSet/>
      <dgm:spPr/>
      <dgm:t>
        <a:bodyPr/>
        <a:lstStyle/>
        <a:p>
          <a:endParaRPr lang="en-US"/>
        </a:p>
      </dgm:t>
    </dgm:pt>
    <dgm:pt modelId="{CC697621-557D-D845-A50F-FC5A565A5F98}" type="sibTrans" cxnId="{DB5414D9-6D6A-4149-A3B2-C17BE9DE7261}">
      <dgm:prSet/>
      <dgm:spPr/>
      <dgm:t>
        <a:bodyPr/>
        <a:lstStyle/>
        <a:p>
          <a:endParaRPr lang="en-US"/>
        </a:p>
      </dgm:t>
    </dgm:pt>
    <dgm:pt modelId="{0D98FD11-8904-9A4D-9E67-FA4E7C0D6269}">
      <dgm:prSet phldrT="[Text]"/>
      <dgm:spPr/>
      <dgm:t>
        <a:bodyPr/>
        <a:lstStyle/>
        <a:p>
          <a:r>
            <a:rPr lang="ko-KR" altLang="en-US" dirty="0" smtClean="0"/>
            <a:t>쉽게</a:t>
          </a:r>
          <a:endParaRPr lang="en-US" dirty="0"/>
        </a:p>
      </dgm:t>
    </dgm:pt>
    <dgm:pt modelId="{3DA612E3-29B6-1A46-99DA-D3A32E333160}" type="parTrans" cxnId="{17E3A948-54BD-DD4D-96C8-3A313B4E480D}">
      <dgm:prSet/>
      <dgm:spPr/>
      <dgm:t>
        <a:bodyPr/>
        <a:lstStyle/>
        <a:p>
          <a:endParaRPr lang="en-US"/>
        </a:p>
      </dgm:t>
    </dgm:pt>
    <dgm:pt modelId="{0646495E-5BD9-074E-9D91-FF8869B9DF73}" type="sibTrans" cxnId="{17E3A948-54BD-DD4D-96C8-3A313B4E480D}">
      <dgm:prSet/>
      <dgm:spPr/>
      <dgm:t>
        <a:bodyPr/>
        <a:lstStyle/>
        <a:p>
          <a:endParaRPr lang="en-US"/>
        </a:p>
      </dgm:t>
    </dgm:pt>
    <dgm:pt modelId="{8737B9F7-0BDB-4747-9DAA-7DD059155D48}">
      <dgm:prSet phldrT="[Text]"/>
      <dgm:spPr/>
      <dgm:t>
        <a:bodyPr/>
        <a:lstStyle/>
        <a:p>
          <a:r>
            <a:rPr lang="ko-KR" altLang="en-US" dirty="0" smtClean="0"/>
            <a:t>재미있게</a:t>
          </a:r>
          <a:endParaRPr lang="en-US" dirty="0"/>
        </a:p>
      </dgm:t>
    </dgm:pt>
    <dgm:pt modelId="{61C70ED1-7D51-EB4A-9993-5D544E8A8FB4}" type="parTrans" cxnId="{AF70682A-CFCF-7241-87FF-B23DD277BEED}">
      <dgm:prSet/>
      <dgm:spPr/>
      <dgm:t>
        <a:bodyPr/>
        <a:lstStyle/>
        <a:p>
          <a:endParaRPr lang="en-US"/>
        </a:p>
      </dgm:t>
    </dgm:pt>
    <dgm:pt modelId="{3D072D14-12CE-3741-8B5B-D45F4D0E607A}" type="sibTrans" cxnId="{AF70682A-CFCF-7241-87FF-B23DD277BEED}">
      <dgm:prSet/>
      <dgm:spPr/>
      <dgm:t>
        <a:bodyPr/>
        <a:lstStyle/>
        <a:p>
          <a:endParaRPr lang="en-US"/>
        </a:p>
      </dgm:t>
    </dgm:pt>
    <dgm:pt modelId="{E984FCD8-C7C5-5141-B9C6-B3FF3F75DD65}" type="pres">
      <dgm:prSet presAssocID="{0C180595-E2B8-494B-8594-94C3EDB45A90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C50073-47FF-7D4C-B8AC-F13131720107}" type="pres">
      <dgm:prSet presAssocID="{B46B3235-CA45-8742-B866-1F5F63ED5E18}" presName="centerShape" presStyleLbl="node0" presStyleIdx="0" presStyleCnt="1"/>
      <dgm:spPr/>
      <dgm:t>
        <a:bodyPr/>
        <a:lstStyle/>
        <a:p>
          <a:endParaRPr lang="en-US"/>
        </a:p>
      </dgm:t>
    </dgm:pt>
    <dgm:pt modelId="{04D1A14E-418F-5343-BFFA-FF20D356C803}" type="pres">
      <dgm:prSet presAssocID="{57885FF7-5C72-7243-8078-6AB3A14653D1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745AE189-879F-1B44-9FE7-EC77AF7464BF}" type="pres">
      <dgm:prSet presAssocID="{598C86BD-5297-9A49-8CD8-504C7F7A5D00}" presName="node" presStyleLbl="node1" presStyleIdx="0" presStyleCnt="3" custScaleX="186598" custScaleY="40484" custRadScaleRad="168813" custRadScaleInc="-258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016FA4-226B-3949-A253-7111005ADC87}" type="pres">
      <dgm:prSet presAssocID="{3DA612E3-29B6-1A46-99DA-D3A32E333160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2ED53443-53F2-F145-BF9F-E831B7F7AA8B}" type="pres">
      <dgm:prSet presAssocID="{0D98FD11-8904-9A4D-9E67-FA4E7C0D6269}" presName="node" presStyleLbl="node1" presStyleIdx="1" presStyleCnt="3" custScaleX="186598" custScaleY="40484" custRadScaleRad="793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987167-A03C-604C-AC1F-D840833A8F24}" type="pres">
      <dgm:prSet presAssocID="{61C70ED1-7D51-EB4A-9993-5D544E8A8FB4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1E189E8F-2C89-FB45-A1F0-EC41ABFD6374}" type="pres">
      <dgm:prSet presAssocID="{8737B9F7-0BDB-4747-9DAA-7DD059155D48}" presName="node" presStyleLbl="node1" presStyleIdx="2" presStyleCnt="3" custScaleX="186598" custScaleY="40484" custRadScaleRad="164388" custRadScaleInc="261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70682A-CFCF-7241-87FF-B23DD277BEED}" srcId="{B46B3235-CA45-8742-B866-1F5F63ED5E18}" destId="{8737B9F7-0BDB-4747-9DAA-7DD059155D48}" srcOrd="2" destOrd="0" parTransId="{61C70ED1-7D51-EB4A-9993-5D544E8A8FB4}" sibTransId="{3D072D14-12CE-3741-8B5B-D45F4D0E607A}"/>
    <dgm:cxn modelId="{0B667A8E-FB5B-DE4C-BB66-EFACCB5C95A9}" type="presOf" srcId="{8737B9F7-0BDB-4747-9DAA-7DD059155D48}" destId="{1E189E8F-2C89-FB45-A1F0-EC41ABFD6374}" srcOrd="0" destOrd="0" presId="urn:microsoft.com/office/officeart/2005/8/layout/radial4"/>
    <dgm:cxn modelId="{554BB1B7-5675-F844-AF1E-3B6BF3BE4426}" type="presOf" srcId="{61C70ED1-7D51-EB4A-9993-5D544E8A8FB4}" destId="{E3987167-A03C-604C-AC1F-D840833A8F24}" srcOrd="0" destOrd="0" presId="urn:microsoft.com/office/officeart/2005/8/layout/radial4"/>
    <dgm:cxn modelId="{DB5414D9-6D6A-4149-A3B2-C17BE9DE7261}" srcId="{B46B3235-CA45-8742-B866-1F5F63ED5E18}" destId="{598C86BD-5297-9A49-8CD8-504C7F7A5D00}" srcOrd="0" destOrd="0" parTransId="{57885FF7-5C72-7243-8078-6AB3A14653D1}" sibTransId="{CC697621-557D-D845-A50F-FC5A565A5F98}"/>
    <dgm:cxn modelId="{9B0541D3-971A-854E-85E1-7E7700000A7F}" type="presOf" srcId="{598C86BD-5297-9A49-8CD8-504C7F7A5D00}" destId="{745AE189-879F-1B44-9FE7-EC77AF7464BF}" srcOrd="0" destOrd="0" presId="urn:microsoft.com/office/officeart/2005/8/layout/radial4"/>
    <dgm:cxn modelId="{B72CA88F-206A-0344-8A9F-01A1688349D8}" type="presOf" srcId="{B46B3235-CA45-8742-B866-1F5F63ED5E18}" destId="{D2C50073-47FF-7D4C-B8AC-F13131720107}" srcOrd="0" destOrd="0" presId="urn:microsoft.com/office/officeart/2005/8/layout/radial4"/>
    <dgm:cxn modelId="{270A63C2-7FEF-9945-8164-88C92065CEAF}" type="presOf" srcId="{3DA612E3-29B6-1A46-99DA-D3A32E333160}" destId="{1B016FA4-226B-3949-A253-7111005ADC87}" srcOrd="0" destOrd="0" presId="urn:microsoft.com/office/officeart/2005/8/layout/radial4"/>
    <dgm:cxn modelId="{17E3A948-54BD-DD4D-96C8-3A313B4E480D}" srcId="{B46B3235-CA45-8742-B866-1F5F63ED5E18}" destId="{0D98FD11-8904-9A4D-9E67-FA4E7C0D6269}" srcOrd="1" destOrd="0" parTransId="{3DA612E3-29B6-1A46-99DA-D3A32E333160}" sibTransId="{0646495E-5BD9-074E-9D91-FF8869B9DF73}"/>
    <dgm:cxn modelId="{5849D2B0-2C13-CB43-BA40-45831CABE126}" type="presOf" srcId="{0C180595-E2B8-494B-8594-94C3EDB45A90}" destId="{E984FCD8-C7C5-5141-B9C6-B3FF3F75DD65}" srcOrd="0" destOrd="0" presId="urn:microsoft.com/office/officeart/2005/8/layout/radial4"/>
    <dgm:cxn modelId="{BBCE8DAF-CB67-9E4C-B1D6-8F8161202745}" type="presOf" srcId="{57885FF7-5C72-7243-8078-6AB3A14653D1}" destId="{04D1A14E-418F-5343-BFFA-FF20D356C803}" srcOrd="0" destOrd="0" presId="urn:microsoft.com/office/officeart/2005/8/layout/radial4"/>
    <dgm:cxn modelId="{9C3AC6A0-2E70-194E-B29D-C6F669B66502}" type="presOf" srcId="{0D98FD11-8904-9A4D-9E67-FA4E7C0D6269}" destId="{2ED53443-53F2-F145-BF9F-E831B7F7AA8B}" srcOrd="0" destOrd="0" presId="urn:microsoft.com/office/officeart/2005/8/layout/radial4"/>
    <dgm:cxn modelId="{0E3599F7-83E4-2042-A6D5-8547E4D7A4A4}" srcId="{0C180595-E2B8-494B-8594-94C3EDB45A90}" destId="{B46B3235-CA45-8742-B866-1F5F63ED5E18}" srcOrd="0" destOrd="0" parTransId="{B5EEDFB6-8F24-2A4A-A020-B0D1AD7D688B}" sibTransId="{0B33E1ED-5751-2247-849D-E2CC533F94EF}"/>
    <dgm:cxn modelId="{62972EFF-4C34-4B4C-A3D1-77B2757359FC}" type="presParOf" srcId="{E984FCD8-C7C5-5141-B9C6-B3FF3F75DD65}" destId="{D2C50073-47FF-7D4C-B8AC-F13131720107}" srcOrd="0" destOrd="0" presId="urn:microsoft.com/office/officeart/2005/8/layout/radial4"/>
    <dgm:cxn modelId="{32B123B2-27C2-A042-9A60-F1E87F7FD0E4}" type="presParOf" srcId="{E984FCD8-C7C5-5141-B9C6-B3FF3F75DD65}" destId="{04D1A14E-418F-5343-BFFA-FF20D356C803}" srcOrd="1" destOrd="0" presId="urn:microsoft.com/office/officeart/2005/8/layout/radial4"/>
    <dgm:cxn modelId="{8A79C4A4-9AF4-E743-A93B-9780DB5077BC}" type="presParOf" srcId="{E984FCD8-C7C5-5141-B9C6-B3FF3F75DD65}" destId="{745AE189-879F-1B44-9FE7-EC77AF7464BF}" srcOrd="2" destOrd="0" presId="urn:microsoft.com/office/officeart/2005/8/layout/radial4"/>
    <dgm:cxn modelId="{46BECCAA-B420-584B-9161-D029E9E64639}" type="presParOf" srcId="{E984FCD8-C7C5-5141-B9C6-B3FF3F75DD65}" destId="{1B016FA4-226B-3949-A253-7111005ADC87}" srcOrd="3" destOrd="0" presId="urn:microsoft.com/office/officeart/2005/8/layout/radial4"/>
    <dgm:cxn modelId="{4BB0C259-4F7A-3C42-855E-0BEC51EA84EF}" type="presParOf" srcId="{E984FCD8-C7C5-5141-B9C6-B3FF3F75DD65}" destId="{2ED53443-53F2-F145-BF9F-E831B7F7AA8B}" srcOrd="4" destOrd="0" presId="urn:microsoft.com/office/officeart/2005/8/layout/radial4"/>
    <dgm:cxn modelId="{A132B75D-B1ED-3A4D-8454-985317179D16}" type="presParOf" srcId="{E984FCD8-C7C5-5141-B9C6-B3FF3F75DD65}" destId="{E3987167-A03C-604C-AC1F-D840833A8F24}" srcOrd="5" destOrd="0" presId="urn:microsoft.com/office/officeart/2005/8/layout/radial4"/>
    <dgm:cxn modelId="{79CADB0F-606D-2346-9921-3A2B645A52E8}" type="presParOf" srcId="{E984FCD8-C7C5-5141-B9C6-B3FF3F75DD65}" destId="{1E189E8F-2C89-FB45-A1F0-EC41ABFD6374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B0ABB-F46F-1344-8DAA-8DD9D8527411}">
      <dsp:nvSpPr>
        <dsp:cNvPr id="0" name=""/>
        <dsp:cNvSpPr/>
      </dsp:nvSpPr>
      <dsp:spPr>
        <a:xfrm>
          <a:off x="409085" y="22162"/>
          <a:ext cx="2137517" cy="15796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EED4F88-9E21-DD4B-BE20-78463CA8300A}">
      <dsp:nvSpPr>
        <dsp:cNvPr id="0" name=""/>
        <dsp:cNvSpPr/>
      </dsp:nvSpPr>
      <dsp:spPr>
        <a:xfrm>
          <a:off x="1549716" y="1344026"/>
          <a:ext cx="1316444" cy="353988"/>
        </a:xfrm>
        <a:prstGeom prst="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1800" kern="1200" dirty="0" smtClean="0"/>
            <a:t>WEB</a:t>
          </a:r>
          <a:endParaRPr lang="en-US" sz="1800" kern="1200" dirty="0"/>
        </a:p>
      </dsp:txBody>
      <dsp:txXfrm>
        <a:off x="1549716" y="1344026"/>
        <a:ext cx="1316444" cy="3539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B0ABB-F46F-1344-8DAA-8DD9D8527411}">
      <dsp:nvSpPr>
        <dsp:cNvPr id="0" name=""/>
        <dsp:cNvSpPr/>
      </dsp:nvSpPr>
      <dsp:spPr>
        <a:xfrm>
          <a:off x="593587" y="22458"/>
          <a:ext cx="1653825" cy="1600705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EED4F88-9E21-DD4B-BE20-78463CA8300A}">
      <dsp:nvSpPr>
        <dsp:cNvPr id="0" name=""/>
        <dsp:cNvSpPr/>
      </dsp:nvSpPr>
      <dsp:spPr>
        <a:xfrm>
          <a:off x="1493332" y="1361970"/>
          <a:ext cx="1334019" cy="358713"/>
        </a:xfrm>
        <a:prstGeom prst="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1800" kern="1200" dirty="0" smtClean="0"/>
            <a:t>Mobile</a:t>
          </a:r>
          <a:endParaRPr lang="en-US" sz="1800" kern="1200" dirty="0"/>
        </a:p>
      </dsp:txBody>
      <dsp:txXfrm>
        <a:off x="1493332" y="1361970"/>
        <a:ext cx="1334019" cy="3587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50073-47FF-7D4C-B8AC-F13131720107}">
      <dsp:nvSpPr>
        <dsp:cNvPr id="0" name=""/>
        <dsp:cNvSpPr/>
      </dsp:nvSpPr>
      <dsp:spPr>
        <a:xfrm>
          <a:off x="3299425" y="1424192"/>
          <a:ext cx="1322028" cy="1322028"/>
        </a:xfrm>
        <a:prstGeom prst="ellipse">
          <a:avLst/>
        </a:prstGeom>
        <a:solidFill>
          <a:srgbClr val="EA3C3D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/>
            <a:t>내 차를 부탁해 </a:t>
          </a:r>
          <a:endParaRPr lang="en-US" sz="1800" b="1" kern="1200" dirty="0"/>
        </a:p>
      </dsp:txBody>
      <dsp:txXfrm>
        <a:off x="3493032" y="1617799"/>
        <a:ext cx="934814" cy="934814"/>
      </dsp:txXfrm>
    </dsp:sp>
    <dsp:sp modelId="{04D1A14E-418F-5343-BFFA-FF20D356C803}">
      <dsp:nvSpPr>
        <dsp:cNvPr id="0" name=""/>
        <dsp:cNvSpPr/>
      </dsp:nvSpPr>
      <dsp:spPr>
        <a:xfrm rot="11970408">
          <a:off x="1143131" y="1277527"/>
          <a:ext cx="2138293" cy="376778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5AE189-879F-1B44-9FE7-EC77AF7464BF}">
      <dsp:nvSpPr>
        <dsp:cNvPr id="0" name=""/>
        <dsp:cNvSpPr/>
      </dsp:nvSpPr>
      <dsp:spPr>
        <a:xfrm>
          <a:off x="32731" y="905528"/>
          <a:ext cx="2343535" cy="4067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간편하게</a:t>
          </a:r>
          <a:endParaRPr lang="en-US" sz="2000" kern="1200" dirty="0"/>
        </a:p>
      </dsp:txBody>
      <dsp:txXfrm>
        <a:off x="44645" y="917442"/>
        <a:ext cx="2319707" cy="382931"/>
      </dsp:txXfrm>
    </dsp:sp>
    <dsp:sp modelId="{1B016FA4-226B-3949-A253-7111005ADC87}">
      <dsp:nvSpPr>
        <dsp:cNvPr id="0" name=""/>
        <dsp:cNvSpPr/>
      </dsp:nvSpPr>
      <dsp:spPr>
        <a:xfrm rot="16200000">
          <a:off x="3623386" y="859515"/>
          <a:ext cx="674107" cy="376778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D53443-53F2-F145-BF9F-E831B7F7AA8B}">
      <dsp:nvSpPr>
        <dsp:cNvPr id="0" name=""/>
        <dsp:cNvSpPr/>
      </dsp:nvSpPr>
      <dsp:spPr>
        <a:xfrm>
          <a:off x="2788672" y="507471"/>
          <a:ext cx="2343535" cy="4067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쉽게</a:t>
          </a:r>
          <a:endParaRPr lang="en-US" sz="2000" kern="1200" dirty="0"/>
        </a:p>
      </dsp:txBody>
      <dsp:txXfrm>
        <a:off x="2800586" y="519385"/>
        <a:ext cx="2319707" cy="382931"/>
      </dsp:txXfrm>
    </dsp:sp>
    <dsp:sp modelId="{E3987167-A03C-604C-AC1F-D840833A8F24}">
      <dsp:nvSpPr>
        <dsp:cNvPr id="0" name=""/>
        <dsp:cNvSpPr/>
      </dsp:nvSpPr>
      <dsp:spPr>
        <a:xfrm rot="20440068">
          <a:off x="4639397" y="1296240"/>
          <a:ext cx="2065870" cy="376778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189E8F-2C89-FB45-A1F0-EC41ABFD6374}">
      <dsp:nvSpPr>
        <dsp:cNvPr id="0" name=""/>
        <dsp:cNvSpPr/>
      </dsp:nvSpPr>
      <dsp:spPr>
        <a:xfrm>
          <a:off x="5475258" y="939302"/>
          <a:ext cx="2343535" cy="4067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재미있게</a:t>
          </a:r>
          <a:endParaRPr lang="en-US" sz="2000" kern="1200" dirty="0"/>
        </a:p>
      </dsp:txBody>
      <dsp:txXfrm>
        <a:off x="5487172" y="951216"/>
        <a:ext cx="2319707" cy="3829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BC8E1-EA45-864A-BFF7-705E86339FA3}" type="datetimeFigureOut">
              <a:rPr lang="en-US" smtClean="0"/>
              <a:t>2/15/16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FDC6D-41ED-804B-8617-5B7FE11DF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01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동영상 시나리오</a:t>
            </a:r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 첫 페이지에서 회원가입으로 시작 </a:t>
            </a:r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 차가 없는 경우</a:t>
            </a:r>
            <a:r>
              <a:rPr lang="ko-KR" altLang="en-US" baseline="0" dirty="0" smtClean="0"/>
              <a:t> 메인페이지 출력 보여줌 </a:t>
            </a:r>
            <a:r>
              <a:rPr lang="en-US" altLang="ko-KR" baseline="0" dirty="0" smtClean="0"/>
              <a:t>–</a:t>
            </a:r>
            <a:r>
              <a:rPr lang="ko-KR" altLang="en-US" baseline="0" dirty="0" smtClean="0"/>
              <a:t> 로그아웃 </a:t>
            </a:r>
          </a:p>
          <a:p>
            <a:r>
              <a:rPr lang="en-US" altLang="ko-KR" baseline="0" dirty="0" smtClean="0"/>
              <a:t>-</a:t>
            </a:r>
            <a:r>
              <a:rPr lang="ko-KR" altLang="en-US" baseline="0" dirty="0" smtClean="0"/>
              <a:t> 데이터가 들어가 있는 아이디로 로그인 후 메인페이지 차트 시연</a:t>
            </a:r>
          </a:p>
          <a:p>
            <a:r>
              <a:rPr lang="en-US" altLang="ko-KR" baseline="0" dirty="0" smtClean="0"/>
              <a:t>-</a:t>
            </a:r>
            <a:r>
              <a:rPr lang="ko-KR" altLang="en-US" baseline="0" dirty="0" smtClean="0"/>
              <a:t> 차량 변경시 차트 적용 시연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차량 등록페이지 </a:t>
            </a:r>
            <a:r>
              <a:rPr lang="en-US" altLang="ko-KR" baseline="0" dirty="0" smtClean="0"/>
              <a:t>–</a:t>
            </a:r>
            <a:r>
              <a:rPr lang="ko-KR" altLang="en-US" baseline="0" dirty="0" smtClean="0"/>
              <a:t> 차량 등록 및 상세정보 보기 </a:t>
            </a:r>
            <a:r>
              <a:rPr lang="en-US" altLang="ko-KR" baseline="0" dirty="0" smtClean="0"/>
              <a:t>–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대 이상 등록 불가 </a:t>
            </a:r>
          </a:p>
          <a:p>
            <a:pPr marL="0" indent="0">
              <a:buFontTx/>
              <a:buNone/>
            </a:pPr>
            <a:r>
              <a:rPr lang="en-US" altLang="ko-KR" baseline="0" dirty="0" smtClean="0"/>
              <a:t>-</a:t>
            </a:r>
            <a:r>
              <a:rPr lang="ko-KR" altLang="en-US" baseline="0" dirty="0" smtClean="0"/>
              <a:t> 차량관리페이지 </a:t>
            </a:r>
          </a:p>
          <a:p>
            <a:pPr marL="0" indent="0">
              <a:buFontTx/>
              <a:buNone/>
            </a:pPr>
            <a:r>
              <a:rPr lang="en-US" altLang="ko-KR" baseline="0" dirty="0" smtClean="0"/>
              <a:t>-</a:t>
            </a:r>
            <a:r>
              <a:rPr lang="ko-KR" altLang="en-US" baseline="0" dirty="0" smtClean="0"/>
              <a:t> 주유 기록 등록 시연 및 달력 표시 </a:t>
            </a:r>
          </a:p>
          <a:p>
            <a:pPr marL="0" indent="0">
              <a:buFontTx/>
              <a:buNone/>
            </a:pPr>
            <a:r>
              <a:rPr lang="en-US" altLang="ko-KR" baseline="0" dirty="0" smtClean="0"/>
              <a:t>-</a:t>
            </a:r>
            <a:r>
              <a:rPr lang="ko-KR" altLang="en-US" baseline="0" dirty="0" smtClean="0"/>
              <a:t> 수정 가능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주행거리를 낮춰 입력해서 주행거리 조작 불가 시연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달력에서 월별 주유금액 보여줌 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차량 변경시 달력에 입력된 내용이 변경되는 거 보여줌 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소모품페이지에서 교체상태에 온 소모품 보여주고 메인페이지에서 떠 있는 모습 보여주기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소모품 페이지로 이동 후 교체를 누르면 메인페이지에서 소모품 아이콘이 사라지는 것을 보여줌 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소모품페이지 차량 변경시 상태  변경 보여줌 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정비소 페이지 이동 </a:t>
            </a:r>
            <a:r>
              <a:rPr lang="en-US" altLang="ko-KR" baseline="0" dirty="0" smtClean="0"/>
              <a:t>–</a:t>
            </a:r>
            <a:r>
              <a:rPr lang="ko-KR" altLang="en-US" baseline="0" dirty="0" smtClean="0"/>
              <a:t> 주변 </a:t>
            </a:r>
            <a:r>
              <a:rPr lang="en-US" altLang="ko-KR" baseline="0" dirty="0" smtClean="0"/>
              <a:t>1km</a:t>
            </a:r>
            <a:r>
              <a:rPr lang="ko-KR" altLang="en-US" baseline="0" dirty="0" smtClean="0"/>
              <a:t> 정비소 안내 시연 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맞춤서비스에서는 등록된 차량에 따른 소모품 안내 및 쇼핑몰 이동 </a:t>
            </a:r>
          </a:p>
          <a:p>
            <a:pPr marL="0" indent="0">
              <a:buFontTx/>
              <a:buNone/>
            </a:pPr>
            <a:r>
              <a:rPr lang="en-US" altLang="ko-KR" baseline="0" dirty="0" smtClean="0"/>
              <a:t>-</a:t>
            </a:r>
            <a:r>
              <a:rPr lang="ko-KR" altLang="en-US" baseline="0" dirty="0" smtClean="0"/>
              <a:t>  마이페이지 및 커뮤니티 페이지 보여줌 </a:t>
            </a:r>
            <a:r>
              <a:rPr lang="en-US" altLang="ko-KR" baseline="0" dirty="0" smtClean="0"/>
              <a:t>–</a:t>
            </a:r>
            <a:r>
              <a:rPr lang="ko-KR" altLang="en-US" baseline="0" dirty="0" smtClean="0"/>
              <a:t> 끝</a:t>
            </a:r>
          </a:p>
          <a:p>
            <a:pPr marL="0" indent="0">
              <a:buFontTx/>
              <a:buNone/>
            </a:pPr>
            <a:endParaRPr lang="ko-KR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FDC6D-41ED-804B-8617-5B7FE11DFA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91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간편하게</a:t>
            </a:r>
          </a:p>
          <a:p>
            <a:pPr algn="l">
              <a:buClr>
                <a:srgbClr val="7A6161"/>
              </a:buClr>
              <a:buSzPct val="70000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사용자의 입력을 최소화하자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2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쉽게</a:t>
            </a:r>
          </a:p>
          <a:p>
            <a:pPr algn="l">
              <a:buClr>
                <a:srgbClr val="7A6161"/>
              </a:buClr>
              <a:buSzPct val="70000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직관적인 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UI</a:t>
            </a: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로 구성하자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2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재미있게</a:t>
            </a:r>
          </a:p>
          <a:p>
            <a:pPr algn="l">
              <a:buSzPct val="98000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동적인 차트 효과를 이용해 사용자가 꾸준히 사용할 수 있게 동기부여를 하자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200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BB068-C4E5-AE41-898A-7CEF4E8FCB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11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간편하게</a:t>
            </a:r>
          </a:p>
          <a:p>
            <a:pPr algn="l">
              <a:buClr>
                <a:srgbClr val="7A6161"/>
              </a:buClr>
              <a:buSzPct val="70000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사용자의 입력을 최소화하자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2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쉽게</a:t>
            </a:r>
          </a:p>
          <a:p>
            <a:pPr algn="l">
              <a:buClr>
                <a:srgbClr val="7A6161"/>
              </a:buClr>
              <a:buSzPct val="70000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직관적인 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UI</a:t>
            </a: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로 구성하자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2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재미있게</a:t>
            </a:r>
          </a:p>
          <a:p>
            <a:pPr algn="l">
              <a:buSzPct val="98000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동적인 차트 효과를 이용해 사용자가 꾸준히 사용할 수 있게 동기부여를 하자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200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BB068-C4E5-AE41-898A-7CEF4E8FCB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76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차종에 따른 공연 연비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 연료종류를 자동으로 입력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F7187-DA9D-1749-9BA5-536F9B9983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36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Clr>
                <a:srgbClr val="7A6161"/>
              </a:buClr>
              <a:buSzPct val="70000"/>
              <a:buFontTx/>
              <a:buChar char="-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예상 주행거리 계산</a:t>
            </a:r>
          </a:p>
          <a:p>
            <a:pPr algn="l">
              <a:buClr>
                <a:srgbClr val="7A6161"/>
              </a:buClr>
              <a:buSzPct val="70000"/>
              <a:buFontTx/>
              <a:buChar char="-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전국 평균 유가 로드</a:t>
            </a:r>
          </a:p>
          <a:p>
            <a:pPr algn="l">
              <a:buClr>
                <a:srgbClr val="7A6161"/>
              </a:buClr>
              <a:buSzPct val="70000"/>
              <a:buFontTx/>
              <a:buChar char="-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달력에 주유일 및 월 주유금액 표시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F7187-DA9D-1749-9BA5-536F9B9983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67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 누적 거리 대비 주요 소모품 수명 표시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F7187-DA9D-1749-9BA5-536F9B9983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34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Clr>
                <a:srgbClr val="7A6161"/>
              </a:buClr>
              <a:buSzPct val="70000"/>
              <a:buFontTx/>
              <a:buChar char="-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접속 위치를 기준으로 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1km</a:t>
            </a: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 이내의 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AS</a:t>
            </a: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센터를 표시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F7187-DA9D-1749-9BA5-536F9B9983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53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사용자의 차량에 맞춘 소모품 정보를 로딩하여 최저가 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3</a:t>
            </a: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개 표시 및 쇼핑몰 이동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3F7187-DA9D-1749-9BA5-536F9B9983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7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FDC6D-41ED-804B-8617-5B7FE11DFAA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91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FDC6D-41ED-804B-8617-5B7FE11DFA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05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FDC6D-41ED-804B-8617-5B7FE11DFA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17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수정 보완할 부분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컨텐츠 내용 색이나</a:t>
            </a:r>
            <a:r>
              <a:rPr lang="ko-KR" altLang="en-US" baseline="0" dirty="0" smtClean="0"/>
              <a:t> 폰트 볼드체 사용으로 가독성을 높이기</a:t>
            </a:r>
          </a:p>
          <a:p>
            <a:pPr marL="171450" indent="-171450">
              <a:buFontTx/>
              <a:buChar char="-"/>
            </a:pPr>
            <a:endParaRPr lang="ko-KR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FDC6D-41ED-804B-8617-5B7FE11DFA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23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FDC6D-41ED-804B-8617-5B7FE11DFA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67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사용자가 요청을 하면</a:t>
            </a:r>
            <a:r>
              <a:rPr lang="ko-KR" altLang="en-US" baseline="0" smtClean="0"/>
              <a:t> 웹브라우저를 통해 디스패처 서블릿은 요청을 접수하여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FDC6D-41ED-804B-8617-5B7FE11DFAA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1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소감 및 시간상 구현하지 못한 부족한 부분</a:t>
            </a:r>
            <a:r>
              <a:rPr lang="en-US" altLang="ko-KR" dirty="0" smtClean="0"/>
              <a:t>,</a:t>
            </a:r>
            <a:r>
              <a:rPr lang="ko-KR" altLang="en-US" dirty="0" smtClean="0"/>
              <a:t> 향후 보완점 및 발전 방향까지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FDC6D-41ED-804B-8617-5B7FE11DFAA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12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FDC6D-41ED-804B-8617-5B7FE11DFAA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41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BB068-C4E5-AE41-898A-7CEF4E8FCB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44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부담 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+</a:t>
            </a: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 실제 지출항목인것을 강조</a:t>
            </a: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mtClean="0"/>
              <a:t>부품 제때 갈아주는지 안전을 위협받은거 부품갈지 않았을때 사고 발생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BB068-C4E5-AE41-898A-7CEF4E8FCB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86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부담 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+</a:t>
            </a: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 실제 지출항목인것을 강조</a:t>
            </a: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dirty="0" smtClean="0"/>
              <a:t>부품 제때 갈아주는지 안전을 위협받은거 부품갈지 않았을때 사고 </a:t>
            </a: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부품 교체 시기의 최적기 확인</a:t>
            </a: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endParaRPr lang="ko-KR" alt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제때 부품을 교체하는 것만으로 친환경 드라이버가 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와이퍼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에어컨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히터 필터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브레이크 패드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 오일 등은 소모품은 적시에 교체하지 않으면 각각의 기능이 저하된다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따라 불필요한 연료 소모가 늘어나고 이산화탄소 등 유해 물질의 배출 역시 증가할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차계부를 이용해 부품의 구매 시점과 가격 등의 정보를 기록해 두면 다음 교체 시기를 놓치지 않아 자동차의 성능을 최대로 끌어낼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BB068-C4E5-AE41-898A-7CEF4E8FCB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1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부담 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+</a:t>
            </a: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 실제 지출항목인것을 강조</a:t>
            </a: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dirty="0" smtClean="0"/>
              <a:t>부품 제때 갈아주는지 안전을 위협받은거 부품갈지 않았을때 사고 </a:t>
            </a: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부품 교체 시기의 최적기 확인</a:t>
            </a: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endParaRPr lang="ko-KR" alt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제때 부품을 교체하는 것만으로 친환경 드라이버가 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와이퍼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에어컨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히터 필터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브레이크 패드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 오일 등은 소모품은 적시에 교체하지 않으면 각각의 기능이 저하된다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따라 불필요한 연료 소모가 늘어나고 이산화탄소 등 유해 물질의 배출 역시 증가할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차계부를 이용해 부품의 구매 시점과 가격 등의 정보를 기록해 두면 다음 교체 시기를 놓치지 않아 자동차의 성능을 최대로 끌어낼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BB068-C4E5-AE41-898A-7CEF4E8FCB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29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 웹 차계부는 존재하는가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?</a:t>
            </a:r>
            <a:endParaRPr lang="ko-KR" altLang="en-US" sz="12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 플레이스토어 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&amp; </a:t>
            </a: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앱스토어에 꾸준히 사용되는 차계부가 있는가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?</a:t>
            </a:r>
            <a:endParaRPr lang="ko-KR" altLang="en-US" sz="12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endParaRPr lang="ko-KR" altLang="en-US" sz="12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Drive Note</a:t>
            </a: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 서비스가 중단된 상태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2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입력의 불편함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 유저인터페이스가 불편하게 되어있음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2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모바일 지원안함 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-&gt;</a:t>
            </a: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시대의 흐름에 따라가지 못해 도태됨</a:t>
            </a: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꾸준히 관리가 있어줘서 서비스 중단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BB068-C4E5-AE41-898A-7CEF4E8FCB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7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 웹 차계부는 존재하는가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?</a:t>
            </a:r>
            <a:endParaRPr lang="ko-KR" altLang="en-US" sz="12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 플레이스토어 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&amp; </a:t>
            </a: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앱스토어에 꾸준히 사용되는 차계부가 있는가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?</a:t>
            </a:r>
            <a:endParaRPr lang="ko-KR" altLang="en-US" sz="12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endParaRPr lang="ko-KR" altLang="en-US" sz="12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마카롱 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App</a:t>
            </a: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은 불편한 점이 많음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2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사용자가 입력사항이 많이받음</a:t>
            </a: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텍스트 위주로 하여 직관적이지 않음</a:t>
            </a: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상세한 정보를 알 수 없음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BB068-C4E5-AE41-898A-7CEF4E8FCB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9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간편하게</a:t>
            </a:r>
          </a:p>
          <a:p>
            <a:pPr algn="l">
              <a:buClr>
                <a:srgbClr val="7A6161"/>
              </a:buClr>
              <a:buSzPct val="70000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사용자의 입력을 최소화하자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2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쉽게</a:t>
            </a:r>
          </a:p>
          <a:p>
            <a:pPr algn="l">
              <a:buClr>
                <a:srgbClr val="7A6161"/>
              </a:buClr>
              <a:buSzPct val="70000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직관적인 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UI</a:t>
            </a: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로 구성하자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2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재미있게</a:t>
            </a:r>
          </a:p>
          <a:p>
            <a:pPr algn="l">
              <a:buSzPct val="98000"/>
            </a:pPr>
            <a:r>
              <a:rPr lang="ko-KR" altLang="en-US" sz="1200" dirty="0" smtClean="0">
                <a:latin typeface="Nanum Gothic" charset="-127"/>
                <a:ea typeface="Nanum Gothic" charset="-127"/>
                <a:cs typeface="Nanum Gothic" charset="-127"/>
              </a:rPr>
              <a:t>동적인 차트 효과를 이용해 사용자가 꾸준히 사용할 수 있게 동기부여를 하자</a:t>
            </a:r>
            <a:r>
              <a:rPr lang="en-US" altLang="ko-KR" sz="1200" dirty="0" smtClean="0"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200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BB068-C4E5-AE41-898A-7CEF4E8FCB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0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41B1-18A5-4966-AD47-D54390CA2A22}" type="datetimeFigureOut">
              <a:rPr lang="ko-KR" altLang="en-US" smtClean="0"/>
              <a:t>2016. 2. 15.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12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41B1-18A5-4966-AD47-D54390CA2A22}" type="datetimeFigureOut">
              <a:rPr lang="ko-KR" altLang="en-US" smtClean="0"/>
              <a:t>2016. 2. 15.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333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41B1-18A5-4966-AD47-D54390CA2A22}" type="datetimeFigureOut">
              <a:rPr lang="ko-KR" altLang="en-US" smtClean="0"/>
              <a:t>2016. 2. 15.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217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41B1-18A5-4966-AD47-D54390CA2A22}" type="datetimeFigureOut">
              <a:rPr lang="ko-KR" altLang="en-US" smtClean="0"/>
              <a:t>2016. 2. 15.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15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41B1-18A5-4966-AD47-D54390CA2A22}" type="datetimeFigureOut">
              <a:rPr lang="ko-KR" altLang="en-US" smtClean="0"/>
              <a:t>2016. 2. 15.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41B1-18A5-4966-AD47-D54390CA2A22}" type="datetimeFigureOut">
              <a:rPr lang="ko-KR" altLang="en-US" smtClean="0"/>
              <a:t>2016. 2. 15.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3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41B1-18A5-4966-AD47-D54390CA2A22}" type="datetimeFigureOut">
              <a:rPr lang="ko-KR" altLang="en-US" smtClean="0"/>
              <a:t>2016. 2. 15.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324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41B1-18A5-4966-AD47-D54390CA2A22}" type="datetimeFigureOut">
              <a:rPr lang="ko-KR" altLang="en-US" smtClean="0"/>
              <a:t>2016. 2. 15.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83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41B1-18A5-4966-AD47-D54390CA2A22}" type="datetimeFigureOut">
              <a:rPr lang="ko-KR" altLang="en-US" smtClean="0"/>
              <a:t>2016. 2. 15.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14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41B1-18A5-4966-AD47-D54390CA2A22}" type="datetimeFigureOut">
              <a:rPr lang="ko-KR" altLang="en-US" smtClean="0"/>
              <a:t>2016. 2. 15.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40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41B1-18A5-4966-AD47-D54390CA2A22}" type="datetimeFigureOut">
              <a:rPr lang="ko-KR" altLang="en-US" smtClean="0"/>
              <a:t>2016. 2. 15.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076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241B1-18A5-4966-AD47-D54390CA2A22}" type="datetimeFigureOut">
              <a:rPr lang="ko-KR" altLang="en-US" smtClean="0"/>
              <a:t>2016. 2. 15.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361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3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19.jpg"/><Relationship Id="rId9" Type="http://schemas.openxmlformats.org/officeDocument/2006/relationships/image" Target="../media/image20.jpg"/><Relationship Id="rId10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1" Type="http://schemas.microsoft.com/office/2007/relationships/media" Target="file://localhost/Users/yuntaeung/Desktop/&#4369;&#4467;&#4357;&#4457;&#4364;&#4454;&#4520;&#4368;&#4467;/&#4354;&#4450;%20&#4366;&#4449;&#4357;&#4467;&#4527;%20&#4359;&#4462;&#4368;&#4449;&#4520;&#4370;&#4450;.mp4" TargetMode="External"/><Relationship Id="rId2" Type="http://schemas.openxmlformats.org/officeDocument/2006/relationships/video" Target="file://localhost/Users/yuntaeung/Desktop/&#4369;&#4467;&#4357;&#4457;&#4364;&#4454;&#4520;&#4368;&#4467;/&#4354;&#4450;%20&#4366;&#4449;&#4357;&#4467;&#4527;%20&#4359;&#4462;&#4368;&#4449;&#4520;&#4370;&#4450;.mp4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48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3.png"/><Relationship Id="rId5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572000" y="0"/>
            <a:ext cx="0" cy="105958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83074" y="2283718"/>
            <a:ext cx="33778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내 차를 부탁해</a:t>
            </a:r>
            <a:endParaRPr lang="ko-KR" altLang="en-US" sz="4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69165" y="3097292"/>
            <a:ext cx="2005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Java76th Project by Car.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468" y="987574"/>
            <a:ext cx="1397063" cy="139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3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해결 방안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49" y="1503790"/>
            <a:ext cx="5372100" cy="3086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96" y="850722"/>
            <a:ext cx="990005" cy="136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5015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해결 방안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331640" y="3445185"/>
            <a:ext cx="1872208" cy="474097"/>
          </a:xfrm>
          <a:prstGeom prst="rect">
            <a:avLst/>
          </a:prstGeom>
          <a:ln w="38100">
            <a:solidFill>
              <a:srgbClr val="4A5279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A6161"/>
              </a:buClr>
              <a:buSzPct val="70000"/>
            </a:pPr>
            <a:r>
              <a:rPr lang="ko-KR" altLang="en-US" sz="2800" b="1" dirty="0" smtClean="0">
                <a:solidFill>
                  <a:srgbClr val="888888"/>
                </a:solidFill>
                <a:latin typeface="Nanum Gothic" charset="-127"/>
                <a:ea typeface="Nanum Gothic" charset="-127"/>
                <a:cs typeface="Nanum Gothic" charset="-127"/>
              </a:rPr>
              <a:t>차계부</a:t>
            </a:r>
            <a:endParaRPr lang="en-US" altLang="ko-KR" sz="2800" b="1" dirty="0" smtClean="0">
              <a:solidFill>
                <a:srgbClr val="888888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" name="Striped Right Arrow 12"/>
          <p:cNvSpPr/>
          <p:nvPr/>
        </p:nvSpPr>
        <p:spPr>
          <a:xfrm>
            <a:off x="4139952" y="2221708"/>
            <a:ext cx="1080120" cy="915238"/>
          </a:xfrm>
          <a:prstGeom prst="stripedRightArrow">
            <a:avLst/>
          </a:prstGeom>
          <a:solidFill>
            <a:srgbClr val="4A5279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3C3D"/>
              </a:solidFill>
            </a:endParaRPr>
          </a:p>
        </p:txBody>
      </p:sp>
      <p:graphicFrame>
        <p:nvGraphicFramePr>
          <p:cNvPr id="14" name="Diagram 13"/>
          <p:cNvGraphicFramePr/>
          <p:nvPr>
            <p:extLst/>
          </p:nvPr>
        </p:nvGraphicFramePr>
        <p:xfrm>
          <a:off x="5707320" y="943484"/>
          <a:ext cx="2955688" cy="1735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/>
          <p:cNvGraphicFramePr/>
          <p:nvPr>
            <p:extLst/>
          </p:nvPr>
        </p:nvGraphicFramePr>
        <p:xfrm>
          <a:off x="5693873" y="2882803"/>
          <a:ext cx="2969136" cy="1759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524704"/>
            <a:ext cx="1781032" cy="178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5716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해결 방안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/>
          <p:cNvGraphicFramePr/>
          <p:nvPr>
            <p:extLst/>
          </p:nvPr>
        </p:nvGraphicFramePr>
        <p:xfrm>
          <a:off x="611560" y="1887120"/>
          <a:ext cx="7920880" cy="2896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347614"/>
            <a:ext cx="2304256" cy="14537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890501"/>
            <a:ext cx="2304256" cy="14537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10" y="1297459"/>
            <a:ext cx="2304256" cy="14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3444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572000" y="0"/>
            <a:ext cx="0" cy="105958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57192" y="2187029"/>
            <a:ext cx="2829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r>
              <a:rPr lang="en-US" altLang="ko-KR" sz="4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4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주요 기능</a:t>
            </a:r>
            <a:endParaRPr lang="ko-KR" altLang="en-US" sz="4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82233" y="2928015"/>
            <a:ext cx="2579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내 차를 부탁해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’s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핵심 기능 요약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922" y="971627"/>
            <a:ext cx="1410155" cy="141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28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주요 기능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261942" y="787848"/>
            <a:ext cx="85585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800" b="1" dirty="0" smtClean="0">
                <a:latin typeface="나눔고딕"/>
                <a:ea typeface="나눔고딕"/>
                <a:cs typeface="나눔고딕"/>
              </a:rPr>
              <a:t> 메인 페이지</a:t>
            </a:r>
            <a:r>
              <a:rPr lang="en-US" altLang="ko-KR" sz="1800" b="1" dirty="0" smtClean="0">
                <a:latin typeface="나눔고딕"/>
                <a:ea typeface="나눔고딕"/>
                <a:cs typeface="나눔고딕"/>
              </a:rPr>
              <a:t> – </a:t>
            </a:r>
            <a:r>
              <a:rPr lang="ko-KR" altLang="en-US" sz="1800" b="1" dirty="0" smtClean="0">
                <a:latin typeface="나눔고딕"/>
                <a:ea typeface="나눔고딕"/>
                <a:cs typeface="나눔고딕"/>
              </a:rPr>
              <a:t>상단 차트</a:t>
            </a:r>
          </a:p>
        </p:txBody>
      </p:sp>
      <p:pic>
        <p:nvPicPr>
          <p:cNvPr id="2" name="Picture 1" descr="스크린샷 2016-02-12 오전 9.36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347614"/>
            <a:ext cx="2857582" cy="2592288"/>
          </a:xfrm>
          <a:prstGeom prst="rect">
            <a:avLst/>
          </a:prstGeom>
        </p:spPr>
      </p:pic>
      <p:pic>
        <p:nvPicPr>
          <p:cNvPr id="3" name="Picture 2" descr="스크린샷 2016-02-12 오전 9.36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83" y="1347615"/>
            <a:ext cx="2802069" cy="2592288"/>
          </a:xfrm>
          <a:prstGeom prst="rect">
            <a:avLst/>
          </a:prstGeom>
        </p:spPr>
      </p:pic>
      <p:pic>
        <p:nvPicPr>
          <p:cNvPr id="4" name="Picture 3" descr="스크린샷 2016-02-12 오전 9.37.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69" y="1347615"/>
            <a:ext cx="2854603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0346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주요 기능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323529" y="699542"/>
            <a:ext cx="8496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 메인 페이지</a:t>
            </a:r>
          </a:p>
          <a:p>
            <a:pPr algn="l">
              <a:buClr>
                <a:srgbClr val="7A6161"/>
              </a:buClr>
              <a:buSzPct val="70000"/>
            </a:pPr>
            <a:endParaRPr lang="ko-KR" altLang="en-US" sz="2000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" name="Picture 1" descr="KakaoTalk_Photo_2016-02-11-16-39-43_7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1158064"/>
            <a:ext cx="8312728" cy="364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8325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주요 기능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261942" y="771550"/>
            <a:ext cx="85585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2000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1800" b="1" dirty="0" smtClean="0">
                <a:latin typeface="나눔고딕"/>
                <a:ea typeface="나눔고딕"/>
                <a:cs typeface="나눔고딕"/>
              </a:rPr>
              <a:t>차량 등록</a:t>
            </a:r>
          </a:p>
        </p:txBody>
      </p:sp>
      <p:pic>
        <p:nvPicPr>
          <p:cNvPr id="4" name="Picture 3" descr="스크린샷 2016-02-12 오전 9.44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23" y="1203598"/>
            <a:ext cx="2591541" cy="1656184"/>
          </a:xfrm>
          <a:prstGeom prst="rect">
            <a:avLst/>
          </a:prstGeom>
        </p:spPr>
      </p:pic>
      <p:pic>
        <p:nvPicPr>
          <p:cNvPr id="5" name="Picture 4" descr="스크린샷 2016-02-12 오전 9.44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203598"/>
            <a:ext cx="4464496" cy="350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458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주요 기능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323528" y="668684"/>
            <a:ext cx="8496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800" b="1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1800" b="1" dirty="0" smtClean="0">
                <a:latin typeface="나눔고딕"/>
                <a:ea typeface="나눔고딕"/>
                <a:cs typeface="나눔고딕"/>
              </a:rPr>
              <a:t>차량 관리 </a:t>
            </a:r>
            <a:r>
              <a:rPr lang="en-US" altLang="ko-KR" sz="1800" b="1" dirty="0" smtClean="0"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sz="1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1800" b="1" dirty="0">
                <a:latin typeface="나눔고딕"/>
                <a:ea typeface="나눔고딕"/>
                <a:cs typeface="나눔고딕"/>
              </a:rPr>
              <a:t>주유기록 등록</a:t>
            </a:r>
          </a:p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endParaRPr lang="ko-KR" altLang="en-US" sz="2000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98507" y="1131590"/>
            <a:ext cx="7346987" cy="3513079"/>
            <a:chOff x="395536" y="1131590"/>
            <a:chExt cx="7346987" cy="3513079"/>
          </a:xfrm>
        </p:grpSpPr>
        <p:pic>
          <p:nvPicPr>
            <p:cNvPr id="2" name="Picture 1" descr="스크린샷 2016-02-11 오후 4.45.18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131590"/>
              <a:ext cx="3891313" cy="3513079"/>
            </a:xfrm>
            <a:prstGeom prst="rect">
              <a:avLst/>
            </a:prstGeom>
          </p:spPr>
        </p:pic>
        <p:pic>
          <p:nvPicPr>
            <p:cNvPr id="3" name="Picture 2" descr="스크린샷 2016-02-11 오후 4.45.26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984" y="1131590"/>
              <a:ext cx="3314539" cy="35130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75667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주요 기능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323528" y="699542"/>
            <a:ext cx="8496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2000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1800" b="1" dirty="0">
                <a:latin typeface="나눔고딕"/>
                <a:ea typeface="나눔고딕"/>
                <a:cs typeface="나눔고딕"/>
              </a:rPr>
              <a:t>차량 관리 </a:t>
            </a:r>
            <a:r>
              <a:rPr lang="en-US" altLang="ko-KR" sz="1800" b="1" dirty="0" smtClean="0">
                <a:latin typeface="나눔고딕"/>
                <a:ea typeface="나눔고딕"/>
                <a:cs typeface="나눔고딕"/>
              </a:rPr>
              <a:t>-</a:t>
            </a:r>
            <a:r>
              <a:rPr lang="ko-KR" altLang="en-US" sz="1800" b="1" dirty="0" smtClean="0">
                <a:latin typeface="나눔고딕"/>
                <a:ea typeface="나눔고딕"/>
                <a:cs typeface="나눔고딕"/>
              </a:rPr>
              <a:t> 소모품 관리</a:t>
            </a:r>
          </a:p>
        </p:txBody>
      </p:sp>
      <p:pic>
        <p:nvPicPr>
          <p:cNvPr id="3" name="Picture 2" descr="스크린샷 2016-02-11 오전 10.36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1173027"/>
            <a:ext cx="8312728" cy="334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0706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주요 기능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261942" y="627534"/>
            <a:ext cx="85585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800" b="1" dirty="0" smtClean="0">
                <a:latin typeface="나눔고딕"/>
                <a:ea typeface="나눔고딕"/>
                <a:cs typeface="나눔고딕"/>
              </a:rPr>
              <a:t> 정비소</a:t>
            </a:r>
          </a:p>
        </p:txBody>
      </p:sp>
      <p:pic>
        <p:nvPicPr>
          <p:cNvPr id="3" name="Picture 2" descr="스크린샷 2016-02-11 오전 10.36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54" y="1052809"/>
            <a:ext cx="6676093" cy="37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0133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572000" y="728742"/>
            <a:ext cx="0" cy="4414758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46838" y="339502"/>
            <a:ext cx="2153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발표순서</a:t>
            </a:r>
            <a:endParaRPr lang="ko-KR" altLang="en-US" sz="4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6056" y="1491630"/>
            <a:ext cx="1394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9191"/>
                </a:solidFill>
                <a:latin typeface="Nanum Gothic" charset="-127"/>
                <a:ea typeface="Nanum Gothic" charset="-127"/>
                <a:cs typeface="Nanum Gothic" charset="-127"/>
              </a:rPr>
              <a:t>1.</a:t>
            </a:r>
            <a:r>
              <a:rPr lang="ko-KR" altLang="en-US" sz="14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9191"/>
                </a:solidFill>
                <a:latin typeface="Nanum Gothic" charset="-127"/>
                <a:ea typeface="Nanum Gothic" charset="-127"/>
                <a:cs typeface="Nanum Gothic" charset="-127"/>
              </a:rPr>
              <a:t>      현황  및  문제</a:t>
            </a:r>
          </a:p>
          <a:p>
            <a:r>
              <a:rPr lang="en-US" altLang="ko-KR" sz="14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9191"/>
                </a:solidFill>
                <a:latin typeface="Nanum Gothic" charset="-127"/>
                <a:ea typeface="Nanum Gothic" charset="-127"/>
                <a:cs typeface="Nanum Gothic" charset="-127"/>
              </a:rPr>
              <a:t>2.</a:t>
            </a:r>
            <a:r>
              <a:rPr lang="ko-KR" altLang="en-US" sz="14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9191"/>
                </a:solidFill>
                <a:latin typeface="Nanum Gothic" charset="-127"/>
                <a:ea typeface="Nanum Gothic" charset="-127"/>
                <a:cs typeface="Nanum Gothic" charset="-127"/>
              </a:rPr>
              <a:t>       해결 방안</a:t>
            </a:r>
            <a:endParaRPr lang="en-US" altLang="ko-KR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3919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76056" y="2158866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ko-KR" altLang="en-US" sz="14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9191"/>
                </a:solidFill>
                <a:latin typeface="Nanum Gothic" charset="-127"/>
                <a:ea typeface="Nanum Gothic" charset="-127"/>
                <a:cs typeface="Nanum Gothic" charset="-127"/>
              </a:rPr>
              <a:t>주요 기능</a:t>
            </a:r>
          </a:p>
          <a:p>
            <a:pPr marL="342900" indent="-342900">
              <a:buAutoNum type="arabicPeriod" startAt="3"/>
            </a:pPr>
            <a:r>
              <a:rPr lang="ko-KR" altLang="en-US" sz="14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9191"/>
                </a:solidFill>
                <a:latin typeface="Nanum Gothic" charset="-127"/>
                <a:ea typeface="Nanum Gothic" charset="-127"/>
                <a:cs typeface="Nanum Gothic" charset="-127"/>
              </a:rPr>
              <a:t>프로젝트 시연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76056" y="2806938"/>
            <a:ext cx="205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5"/>
            </a:pPr>
            <a:r>
              <a:rPr lang="ko-KR" altLang="en-US" sz="14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9191"/>
                </a:solidFill>
                <a:latin typeface="Nanum Gothic" charset="-127"/>
                <a:ea typeface="Nanum Gothic" charset="-127"/>
                <a:cs typeface="Nanum Gothic" charset="-127"/>
              </a:rPr>
              <a:t>주요 기술   및  아키텍쳐</a:t>
            </a:r>
          </a:p>
          <a:p>
            <a:pPr marL="342900" indent="-342900">
              <a:buAutoNum type="arabicPeriod" startAt="5"/>
            </a:pPr>
            <a:r>
              <a:rPr lang="ko-KR" altLang="en-US" sz="14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9191"/>
                </a:solidFill>
                <a:latin typeface="Nanum Gothic" charset="-127"/>
                <a:ea typeface="Nanum Gothic" charset="-127"/>
                <a:cs typeface="Nanum Gothic" charset="-127"/>
              </a:rPr>
              <a:t>팀 소개  및  소감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76056" y="3507273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9191"/>
                </a:solidFill>
                <a:latin typeface="Nanum Gothic" charset="-127"/>
                <a:ea typeface="Nanum Gothic" charset="-127"/>
                <a:cs typeface="Nanum Gothic" charset="-127"/>
              </a:rPr>
              <a:t>7.</a:t>
            </a:r>
            <a:r>
              <a:rPr lang="ko-KR" altLang="en-US" sz="14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9191"/>
                </a:solidFill>
                <a:latin typeface="Nanum Gothic" charset="-127"/>
                <a:ea typeface="Nanum Gothic" charset="-127"/>
                <a:cs typeface="Nanum Gothic" charset="-127"/>
              </a:rPr>
              <a:t>      질문  및  답변</a:t>
            </a:r>
            <a:endParaRPr lang="en-US" altLang="ko-KR" sz="1400" b="1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3919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7654"/>
            <a:ext cx="2859782" cy="285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1178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주요 기능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323528" y="668684"/>
            <a:ext cx="8496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2000" dirty="0" smtClean="0">
                <a:latin typeface="Nanum Gothic" charset="-127"/>
                <a:ea typeface="Nanum Gothic" charset="-127"/>
                <a:cs typeface="Nanum Gothic" charset="-127"/>
              </a:rPr>
              <a:t> 맞춤 서비스</a:t>
            </a:r>
          </a:p>
        </p:txBody>
      </p:sp>
      <p:pic>
        <p:nvPicPr>
          <p:cNvPr id="7" name="Picture 6" descr="스크린샷 2016-02-11 오전 10.37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24" y="1059582"/>
            <a:ext cx="7740352" cy="370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9274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572000" y="0"/>
            <a:ext cx="0" cy="105958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070" y="2187029"/>
            <a:ext cx="3813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r>
              <a:rPr lang="en-US" altLang="ko-KR" sz="4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4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프로젝트 시연</a:t>
            </a:r>
            <a:endParaRPr lang="ko-KR" altLang="en-US" sz="4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19716" y="2928015"/>
            <a:ext cx="2704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내 차를 부탁해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구동 영상 및 설명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922" y="971627"/>
            <a:ext cx="1410155" cy="141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17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프로젝트 시연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323528" y="668684"/>
            <a:ext cx="8496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2000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lang="ko-KR" altLang="en-US" sz="1800" b="1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4" name="내 차를 부탁해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12" y="0"/>
            <a:ext cx="90709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3708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572000" y="0"/>
            <a:ext cx="0" cy="105958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06666" y="2187029"/>
            <a:ext cx="55306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r>
              <a:rPr lang="en-US" altLang="ko-KR" sz="4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4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주요 기술 및 아키텍쳐</a:t>
            </a:r>
            <a:endParaRPr lang="ko-KR" altLang="en-US" sz="4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0178" y="2928015"/>
            <a:ext cx="2643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주요 기능을 어떻게 구현했는가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922" y="971627"/>
            <a:ext cx="1410155" cy="141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66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829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주요 기술 및 아키텍처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323528" y="596676"/>
            <a:ext cx="8496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2000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800" b="1" dirty="0" err="1" smtClean="0">
                <a:latin typeface="Nanum Gothic" charset="-127"/>
                <a:ea typeface="Nanum Gothic" charset="-127"/>
                <a:cs typeface="Nanum Gothic" charset="-127"/>
              </a:rPr>
              <a:t>Chart.js</a:t>
            </a:r>
            <a:r>
              <a:rPr lang="en-US" altLang="ko-KR" sz="1800" b="1" dirty="0" smtClean="0">
                <a:latin typeface="Nanum Gothic" charset="-127"/>
                <a:ea typeface="Nanum Gothic" charset="-127"/>
                <a:cs typeface="Nanum Gothic" charset="-127"/>
              </a:rPr>
              <a:t> –</a:t>
            </a:r>
            <a:r>
              <a:rPr lang="ko-KR" altLang="en-US" sz="1800" b="1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800" b="1" dirty="0" smtClean="0">
                <a:latin typeface="Nanum Gothic" charset="-127"/>
                <a:ea typeface="Nanum Gothic" charset="-127"/>
                <a:cs typeface="Nanum Gothic" charset="-127"/>
              </a:rPr>
              <a:t>Simple, clean and engaging chart.</a:t>
            </a:r>
          </a:p>
          <a:p>
            <a:pPr algn="l">
              <a:buClr>
                <a:srgbClr val="7A6161"/>
              </a:buClr>
              <a:buSzPct val="70000"/>
            </a:pP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         * 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월별 주유금액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                                                     * 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공인연비 대비 구간연비 비교</a:t>
            </a:r>
          </a:p>
          <a:p>
            <a:pPr algn="l">
              <a:buClr>
                <a:srgbClr val="7A6161"/>
              </a:buClr>
              <a:buSzPct val="70000"/>
            </a:pPr>
            <a:endParaRPr lang="ko-KR" altLang="en-US" sz="2000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684" y="1439354"/>
            <a:ext cx="2757708" cy="3087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571750"/>
            <a:ext cx="1512168" cy="3394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33" y="1439354"/>
            <a:ext cx="2538639" cy="30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0115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829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주요 기술 및 아키텍처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323528" y="596676"/>
            <a:ext cx="8496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2000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800" b="1" dirty="0" err="1" smtClean="0">
                <a:latin typeface="Nanum Gothic" charset="-127"/>
                <a:ea typeface="Nanum Gothic" charset="-127"/>
                <a:cs typeface="Nanum Gothic" charset="-127"/>
              </a:rPr>
              <a:t>Chart.js</a:t>
            </a:r>
            <a:endParaRPr lang="en-US" altLang="ko-KR" sz="1800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</a:pPr>
            <a:r>
              <a:rPr lang="en-US" altLang="ko-KR" sz="1800" b="1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800" b="1" dirty="0" smtClean="0">
                <a:latin typeface="Nanum Gothic" charset="-127"/>
                <a:ea typeface="Nanum Gothic" charset="-127"/>
                <a:cs typeface="Nanum Gothic" charset="-127"/>
              </a:rPr>
              <a:t>   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* 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월별 주유금액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                                                     * 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공인연비 대비 구간연비 비교</a:t>
            </a:r>
          </a:p>
          <a:p>
            <a:pPr algn="l">
              <a:buClr>
                <a:srgbClr val="7A6161"/>
              </a:buClr>
              <a:buSzPct val="70000"/>
            </a:pPr>
            <a:endParaRPr lang="ko-KR" altLang="en-US" sz="2000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91680" y="649020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898989"/>
                </a:solidFill>
              </a:rPr>
              <a:t>(</a:t>
            </a:r>
            <a:r>
              <a:rPr lang="en-US" sz="1600" b="1" dirty="0" err="1" smtClean="0">
                <a:solidFill>
                  <a:srgbClr val="898989"/>
                </a:solidFill>
              </a:rPr>
              <a:t>www.chartjs.org</a:t>
            </a:r>
            <a:r>
              <a:rPr lang="en-US" sz="1600" b="1" dirty="0" smtClean="0">
                <a:solidFill>
                  <a:srgbClr val="898989"/>
                </a:solidFill>
              </a:rPr>
              <a:t>)</a:t>
            </a:r>
            <a:endParaRPr lang="en-US" sz="1600" b="1" dirty="0">
              <a:solidFill>
                <a:srgbClr val="89898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88" y="1368271"/>
            <a:ext cx="3424258" cy="33868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74772"/>
            <a:ext cx="3422358" cy="341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1748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829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주요 기술 및 아키텍처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323528" y="699542"/>
            <a:ext cx="8496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800" b="1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800" b="1" dirty="0" smtClean="0">
                <a:latin typeface="Nanum Gothic" charset="-127"/>
                <a:ea typeface="Nanum Gothic" charset="-127"/>
                <a:cs typeface="Nanum Gothic" charset="-127"/>
              </a:rPr>
              <a:t>D3.js (</a:t>
            </a:r>
            <a:r>
              <a:rPr lang="en-US" sz="1800" dirty="0"/>
              <a:t>Liquid Fill </a:t>
            </a:r>
            <a:r>
              <a:rPr lang="en-US" sz="1800" dirty="0" smtClean="0"/>
              <a:t>Gauge</a:t>
            </a:r>
            <a:r>
              <a:rPr lang="en-US" altLang="ko-KR" sz="1800" b="1" dirty="0" smtClean="0"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  <a:p>
            <a:pPr algn="l">
              <a:buClr>
                <a:srgbClr val="7A6161"/>
              </a:buClr>
              <a:buSzPct val="70000"/>
            </a:pPr>
            <a:r>
              <a:rPr lang="en-US" altLang="ko-KR" sz="2000" dirty="0" smtClean="0">
                <a:latin typeface="Nanum Gothic" charset="-127"/>
                <a:ea typeface="Nanum Gothic" charset="-127"/>
                <a:cs typeface="Nanum Gothic" charset="-127"/>
              </a:rPr>
              <a:t>   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* 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구간 연비 개선율 표시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699542"/>
            <a:ext cx="2843808" cy="441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00397"/>
            <a:ext cx="3240360" cy="32929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12" y="791278"/>
            <a:ext cx="4145260" cy="394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827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829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주요 기술 및 아키텍처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261942" y="627534"/>
            <a:ext cx="85585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20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lang="en-US" altLang="ko-KR" sz="1800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</a:pPr>
            <a:r>
              <a:rPr lang="en-US" altLang="ko-KR" sz="2000" dirty="0" smtClean="0">
                <a:latin typeface="Nanum Gothic" charset="-127"/>
                <a:ea typeface="Nanum Gothic" charset="-127"/>
                <a:cs typeface="Nanum Gothic" charset="-127"/>
              </a:rPr>
              <a:t>   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* 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교체가 임박한 소모품 알림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44" y="1347614"/>
            <a:ext cx="7380312" cy="32369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47780"/>
            <a:ext cx="1228911" cy="4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552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829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주요 기술 및 아키텍처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261942" y="627534"/>
            <a:ext cx="85585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20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2000" dirty="0" smtClean="0">
                <a:latin typeface="Nanum Gothic" charset="-127"/>
                <a:ea typeface="Nanum Gothic" charset="-127"/>
                <a:cs typeface="Nanum Gothic" charset="-127"/>
              </a:rPr>
              <a:t>                   </a:t>
            </a:r>
            <a:r>
              <a:rPr lang="en-US" altLang="ko-KR" sz="1400" b="1" dirty="0" smtClean="0"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en-US" altLang="ko-KR" sz="1400" b="1" dirty="0" err="1" smtClean="0">
                <a:latin typeface="Nanum Gothic" charset="-127"/>
                <a:ea typeface="Nanum Gothic" charset="-127"/>
                <a:cs typeface="Nanum Gothic" charset="-127"/>
              </a:rPr>
              <a:t>www.gojs.net</a:t>
            </a:r>
            <a:r>
              <a:rPr lang="en-US" altLang="ko-KR" sz="1400" b="1" dirty="0" smtClean="0"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  <a:p>
            <a:pPr algn="l">
              <a:buClr>
                <a:srgbClr val="7A6161"/>
              </a:buClr>
              <a:buSzPct val="70000"/>
            </a:pPr>
            <a:r>
              <a:rPr lang="en-US" altLang="ko-KR" sz="2000" dirty="0" smtClean="0">
                <a:latin typeface="Nanum Gothic" charset="-127"/>
                <a:ea typeface="Nanum Gothic" charset="-127"/>
                <a:cs typeface="Nanum Gothic" charset="-127"/>
              </a:rPr>
              <a:t>   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* 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교체가 임박한 소모품 알림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47780"/>
            <a:ext cx="1228911" cy="428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879" y="794419"/>
            <a:ext cx="3133689" cy="3891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39557"/>
            <a:ext cx="4350974" cy="23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8696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829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주요 기술 및 아키텍처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323528" y="627534"/>
            <a:ext cx="8496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2000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800" b="1" dirty="0" err="1" smtClean="0">
                <a:latin typeface="Nanum Gothic" charset="-127"/>
                <a:ea typeface="Nanum Gothic" charset="-127"/>
                <a:cs typeface="Nanum Gothic" charset="-127"/>
              </a:rPr>
              <a:t>Node.js</a:t>
            </a:r>
            <a:endParaRPr lang="en-US" altLang="ko-KR" sz="1800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</a:pPr>
            <a:r>
              <a:rPr lang="en-US" altLang="ko-KR" sz="2000" dirty="0" smtClean="0">
                <a:latin typeface="Nanum Gothic" charset="-127"/>
                <a:ea typeface="Nanum Gothic" charset="-127"/>
                <a:cs typeface="Nanum Gothic" charset="-127"/>
              </a:rPr>
              <a:t>   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* 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공공데이터 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Open API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 유가정보 로딩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682124"/>
            <a:ext cx="4680520" cy="4118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15766"/>
            <a:ext cx="2006985" cy="619959"/>
          </a:xfrm>
          <a:prstGeom prst="rect">
            <a:avLst/>
          </a:prstGeom>
        </p:spPr>
      </p:pic>
      <p:sp>
        <p:nvSpPr>
          <p:cNvPr id="15" name="Up Arrow 14"/>
          <p:cNvSpPr/>
          <p:nvPr/>
        </p:nvSpPr>
        <p:spPr>
          <a:xfrm rot="8097763">
            <a:off x="1543703" y="2319460"/>
            <a:ext cx="356969" cy="727213"/>
          </a:xfrm>
          <a:prstGeom prst="upArrow">
            <a:avLst/>
          </a:prstGeom>
          <a:solidFill>
            <a:srgbClr val="856C6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75" y="3949108"/>
            <a:ext cx="3105910" cy="7966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78002"/>
            <a:ext cx="1080120" cy="1080120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 rot="18955770">
            <a:off x="1534298" y="1894762"/>
            <a:ext cx="356969" cy="727213"/>
          </a:xfrm>
          <a:prstGeom prst="upArrow">
            <a:avLst/>
          </a:prstGeom>
          <a:solidFill>
            <a:srgbClr val="856C6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 rot="13528121">
            <a:off x="1681546" y="3310457"/>
            <a:ext cx="356969" cy="727213"/>
          </a:xfrm>
          <a:prstGeom prst="upArrow">
            <a:avLst/>
          </a:prstGeom>
          <a:solidFill>
            <a:srgbClr val="856C6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 rot="2786128">
            <a:off x="1467623" y="3057396"/>
            <a:ext cx="356969" cy="727213"/>
          </a:xfrm>
          <a:prstGeom prst="upArrow">
            <a:avLst/>
          </a:prstGeom>
          <a:solidFill>
            <a:srgbClr val="856C6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2925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572000" y="0"/>
            <a:ext cx="0" cy="105958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51017" y="2187029"/>
            <a:ext cx="3441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1. </a:t>
            </a:r>
            <a:r>
              <a:rPr lang="ko-KR" altLang="en-US" sz="4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현황 및 문제</a:t>
            </a:r>
            <a:endParaRPr lang="ko-KR" altLang="en-US" sz="4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04055" y="2928015"/>
            <a:ext cx="2335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왜 이 주제를 하게 되었는가</a:t>
            </a:r>
            <a:r>
              <a:rPr lang="en-US" altLang="ko-KR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922" y="971627"/>
            <a:ext cx="1410155" cy="141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7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829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주요 기술 및 아키텍처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323528" y="627534"/>
            <a:ext cx="8496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800" b="1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lang="en-US" altLang="ko-KR" sz="1800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</a:pPr>
            <a:r>
              <a:rPr lang="ko-KR" altLang="en-US" sz="2000" dirty="0" smtClean="0">
                <a:latin typeface="Nanum Gothic" charset="-127"/>
                <a:ea typeface="Nanum Gothic" charset="-127"/>
                <a:cs typeface="Nanum Gothic" charset="-127"/>
              </a:rPr>
              <a:t>   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*  정비소                                                                     * 맞춤서비스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68152"/>
            <a:ext cx="2714992" cy="34358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54" y="1368151"/>
            <a:ext cx="1604286" cy="34358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01" y="1375105"/>
            <a:ext cx="3183110" cy="34546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12015"/>
            <a:ext cx="1008112" cy="4314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199" y="647820"/>
            <a:ext cx="744593" cy="3477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70" y="683993"/>
            <a:ext cx="373345" cy="32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3839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829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주요 기술 및 아키텍처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323528" y="627534"/>
            <a:ext cx="8496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800" b="1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lang="en-US" altLang="ko-KR" sz="1800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</a:pPr>
            <a:r>
              <a:rPr lang="ko-KR" altLang="en-US" sz="2000" dirty="0" smtClean="0">
                <a:latin typeface="Nanum Gothic" charset="-127"/>
                <a:ea typeface="Nanum Gothic" charset="-127"/>
                <a:cs typeface="Nanum Gothic" charset="-127"/>
              </a:rPr>
              <a:t>   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*  정비소                                                                     * 맞춤서비스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12015"/>
            <a:ext cx="1008112" cy="4314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199" y="647820"/>
            <a:ext cx="744593" cy="3477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70" y="683993"/>
            <a:ext cx="373345" cy="320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7" y="1333478"/>
            <a:ext cx="4310058" cy="473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930699"/>
            <a:ext cx="4223434" cy="28013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86" y="1483814"/>
            <a:ext cx="3932586" cy="4468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527" y="2029264"/>
            <a:ext cx="4042466" cy="214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4598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829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주요 기술 및 아키텍처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323528" y="627534"/>
            <a:ext cx="8496944" cy="410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2000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800" b="1" dirty="0" smtClean="0">
                <a:latin typeface="Nanum Gothic" charset="-127"/>
                <a:ea typeface="Nanum Gothic" charset="-127"/>
                <a:cs typeface="Nanum Gothic" charset="-127"/>
              </a:rPr>
              <a:t>Spring Web MVC</a:t>
            </a:r>
            <a:r>
              <a:rPr lang="en-US" altLang="ko-KR" sz="1800" b="1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800" b="1" dirty="0" smtClean="0">
                <a:latin typeface="Nanum Gothic" charset="-127"/>
                <a:ea typeface="Nanum Gothic" charset="-127"/>
                <a:cs typeface="Nanum Gothic" charset="-127"/>
              </a:rPr>
              <a:t>Framework</a:t>
            </a:r>
            <a:endParaRPr lang="ko-KR" altLang="en-US" sz="1800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</a:pPr>
            <a:endParaRPr lang="ko-KR" altLang="en-US" sz="2000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310" y="2086859"/>
            <a:ext cx="402730" cy="4027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756" y="2470300"/>
            <a:ext cx="572416" cy="592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56" y="3283451"/>
            <a:ext cx="981230" cy="9812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08" y="1156767"/>
            <a:ext cx="1020406" cy="10204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179" y="2486887"/>
            <a:ext cx="991703" cy="9917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11" y="2154978"/>
            <a:ext cx="677052" cy="6770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7585" y="2486887"/>
            <a:ext cx="581458" cy="5814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1198012"/>
            <a:ext cx="1067014" cy="10670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214" y="3774066"/>
            <a:ext cx="793371" cy="7933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362" y="2868323"/>
            <a:ext cx="1071579" cy="10715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483" y="1129568"/>
            <a:ext cx="1088510" cy="108851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106" y="1111814"/>
            <a:ext cx="1077902" cy="107790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555776" y="1491630"/>
            <a:ext cx="124106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Dispatcher </a:t>
            </a:r>
            <a:br>
              <a:rPr lang="en-US" altLang="ko-KR" sz="1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altLang="ko-KR" sz="14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Serverlet</a:t>
            </a:r>
            <a:endParaRPr lang="en-US" altLang="ko-KR" sz="1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53400">
            <a:off x="1366042" y="2003780"/>
            <a:ext cx="402730" cy="40273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762985" y="3405477"/>
            <a:ext cx="1241063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Controller</a:t>
            </a:r>
            <a:endParaRPr lang="en-US" altLang="ko-KR" sz="1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944282" y="1679261"/>
            <a:ext cx="118719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oo</a:t>
            </a:r>
            <a:r>
              <a:rPr lang="en-US" altLang="ko-KR" sz="14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.Service</a:t>
            </a:r>
            <a:endParaRPr lang="en-US" altLang="ko-KR" sz="1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039488" y="1694854"/>
            <a:ext cx="1348936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oo.Dao</a:t>
            </a:r>
            <a:endParaRPr lang="en-US" altLang="ko-KR" sz="1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59257" y="1531130"/>
            <a:ext cx="581458" cy="58145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86575">
            <a:off x="3348677" y="2264605"/>
            <a:ext cx="581458" cy="58145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98841">
            <a:off x="5000233" y="2294901"/>
            <a:ext cx="581458" cy="58145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72200" y="1598009"/>
            <a:ext cx="581458" cy="58145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26208">
            <a:off x="7600031" y="2159355"/>
            <a:ext cx="408106" cy="40810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26208">
            <a:off x="7213285" y="3340827"/>
            <a:ext cx="408106" cy="408106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78609" y="1347614"/>
            <a:ext cx="124106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400" b="1" cap="none" spc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Web</a:t>
            </a:r>
            <a:br>
              <a:rPr lang="en-US" altLang="ko-KR" sz="1400" b="1" cap="none" spc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altLang="ko-KR" sz="1400" b="1" cap="none" spc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Brower</a:t>
            </a:r>
            <a:endParaRPr lang="en-US" altLang="ko-KR" sz="1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7167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572000" y="0"/>
            <a:ext cx="0" cy="105958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98787" y="2187029"/>
            <a:ext cx="4546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r>
              <a:rPr lang="en-US" altLang="ko-KR" sz="4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4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팀원 소개 및 소감</a:t>
            </a:r>
            <a:endParaRPr lang="ko-KR" altLang="en-US" sz="4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6664" y="2928015"/>
            <a:ext cx="2550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자랑스러운 팀원을 소개 합니다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922" y="971627"/>
            <a:ext cx="1410155" cy="141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99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42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팀원 소개  및  소감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12"/>
          <p:cNvSpPr txBox="1">
            <a:spLocks/>
          </p:cNvSpPr>
          <p:nvPr/>
        </p:nvSpPr>
        <p:spPr>
          <a:xfrm>
            <a:off x="323528" y="890834"/>
            <a:ext cx="1711609" cy="360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팀장 </a:t>
            </a:r>
            <a:r>
              <a:rPr lang="en-US" altLang="ko-KR" sz="1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sz="1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윤태웅</a:t>
            </a:r>
          </a:p>
          <a:p>
            <a:endParaRPr lang="en-US" sz="1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" name="Content Placeholder 12"/>
          <p:cNvSpPr txBox="1">
            <a:spLocks/>
          </p:cNvSpPr>
          <p:nvPr/>
        </p:nvSpPr>
        <p:spPr>
          <a:xfrm>
            <a:off x="2413722" y="888524"/>
            <a:ext cx="1727211" cy="362350"/>
          </a:xfrm>
          <a:prstGeom prst="rec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12700"/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팀원 </a:t>
            </a:r>
            <a:r>
              <a:rPr lang="en-US" altLang="ko-KR" sz="1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sz="1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김재한</a:t>
            </a:r>
          </a:p>
          <a:p>
            <a:endParaRPr lang="en-US" sz="1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" name="Content Placeholder 12"/>
          <p:cNvSpPr txBox="1">
            <a:spLocks/>
          </p:cNvSpPr>
          <p:nvPr/>
        </p:nvSpPr>
        <p:spPr>
          <a:xfrm>
            <a:off x="4644989" y="913256"/>
            <a:ext cx="1727211" cy="3623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 Gothic" charset="-127"/>
                <a:ea typeface="Nanum Gothic" charset="-127"/>
                <a:cs typeface="Nanum Gothic" charset="-127"/>
              </a:rPr>
              <a:t>팀원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 Gothic" charset="-127"/>
                <a:ea typeface="Nanum Gothic" charset="-127"/>
                <a:cs typeface="Nanum Gothic" charset="-127"/>
              </a:rPr>
              <a:t> 송영호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6876256" y="893965"/>
            <a:ext cx="1727211" cy="3623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팀원 </a:t>
            </a:r>
            <a:r>
              <a:rPr lang="en-US" altLang="ko-KR" sz="1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sz="18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정다인</a:t>
            </a:r>
          </a:p>
          <a:p>
            <a:endParaRPr lang="en-US" sz="1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1556564"/>
            <a:ext cx="1711609" cy="28153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570510"/>
            <a:ext cx="1711609" cy="28153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384" y="1450210"/>
            <a:ext cx="1825859" cy="3239632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58" y="1450209"/>
            <a:ext cx="1832950" cy="3252213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7833090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572000" y="0"/>
            <a:ext cx="0" cy="105958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04048" y="1347614"/>
            <a:ext cx="1338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Q&amp;A</a:t>
            </a:r>
            <a:endParaRPr lang="ko-KR" altLang="en-US" sz="4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109" y="1851670"/>
            <a:ext cx="2859782" cy="285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0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572000" y="0"/>
            <a:ext cx="0" cy="105958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19762" y="1131590"/>
            <a:ext cx="3188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THANK YOU</a:t>
            </a:r>
            <a:endParaRPr lang="ko-KR" altLang="en-US" sz="4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109" y="1851670"/>
            <a:ext cx="2859782" cy="285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9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1.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현황 및 문제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hart 9"/>
          <p:cNvGraphicFramePr/>
          <p:nvPr>
            <p:extLst/>
          </p:nvPr>
        </p:nvGraphicFramePr>
        <p:xfrm>
          <a:off x="4885666" y="2728929"/>
          <a:ext cx="3371896" cy="1830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33" y="869987"/>
            <a:ext cx="3368829" cy="1770582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4885666" y="1457286"/>
            <a:ext cx="3371896" cy="170631"/>
          </a:xfrm>
          <a:prstGeom prst="roundRect">
            <a:avLst/>
          </a:prstGeom>
          <a:noFill/>
          <a:ln w="57150">
            <a:solidFill>
              <a:srgbClr val="EA3C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3C3D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27584" y="2166892"/>
            <a:ext cx="3079168" cy="235856"/>
          </a:xfrm>
          <a:prstGeom prst="roundRect">
            <a:avLst/>
          </a:prstGeom>
          <a:noFill/>
          <a:ln w="57150">
            <a:solidFill>
              <a:srgbClr val="EA3C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3C3D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826882" y="3991001"/>
            <a:ext cx="1440160" cy="6031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A6161"/>
              </a:buClr>
              <a:buSzPct val="70000"/>
            </a:pPr>
            <a:r>
              <a:rPr lang="ko-KR" altLang="en-US" sz="1600" b="1" dirty="0" smtClean="0">
                <a:solidFill>
                  <a:srgbClr val="888888"/>
                </a:solidFill>
                <a:latin typeface="Nanum Gothic" charset="-127"/>
                <a:ea typeface="Nanum Gothic" charset="-127"/>
                <a:cs typeface="Nanum Gothic" charset="-127"/>
              </a:rPr>
              <a:t>연간 유지비</a:t>
            </a:r>
          </a:p>
          <a:p>
            <a:pPr algn="l">
              <a:buClr>
                <a:srgbClr val="7A6161"/>
              </a:buClr>
              <a:buSzPct val="70000"/>
            </a:pPr>
            <a:r>
              <a:rPr lang="ko-KR" altLang="en-US" sz="2200" b="1" dirty="0" smtClean="0"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약 </a:t>
            </a:r>
            <a:r>
              <a:rPr lang="en-US" altLang="ko-KR" sz="2200" b="1" dirty="0" smtClean="0"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460</a:t>
            </a:r>
            <a:r>
              <a:rPr lang="ko-KR" altLang="en-US" sz="2200" b="1" dirty="0" smtClean="0"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만원</a:t>
            </a:r>
            <a:endParaRPr lang="en-US" altLang="ko-KR" sz="2200" b="1" dirty="0" smtClean="0"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7584" y="846472"/>
            <a:ext cx="3485989" cy="217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2015</a:t>
            </a:r>
            <a:r>
              <a:rPr lang="ko-KR" altLang="en-US" sz="1200" dirty="0" smtClean="0"/>
              <a:t>년 가장 부담스러웠던 지출 항목</a:t>
            </a:r>
          </a:p>
        </p:txBody>
      </p:sp>
      <p:graphicFrame>
        <p:nvGraphicFramePr>
          <p:cNvPr id="20" name="Chart 19"/>
          <p:cNvGraphicFramePr/>
          <p:nvPr>
            <p:extLst/>
          </p:nvPr>
        </p:nvGraphicFramePr>
        <p:xfrm>
          <a:off x="827584" y="1047377"/>
          <a:ext cx="3485989" cy="343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389580" y="4332460"/>
            <a:ext cx="19287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[</a:t>
            </a:r>
            <a:r>
              <a:rPr lang="ko-KR" altLang="en-US" sz="1000" dirty="0" smtClean="0"/>
              <a:t> 출처</a:t>
            </a:r>
            <a:r>
              <a:rPr lang="en-US" altLang="ko-KR" sz="1000" dirty="0" smtClean="0"/>
              <a:t>:</a:t>
            </a:r>
            <a:r>
              <a:rPr lang="ko-KR" altLang="en-US" sz="1000" dirty="0" smtClean="0"/>
              <a:t> 트렌드모니터 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 단위</a:t>
            </a:r>
            <a:r>
              <a:rPr lang="en-US" altLang="ko-KR" sz="1000" dirty="0" smtClean="0"/>
              <a:t>: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%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0146034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1.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현황 및 문제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085276"/>
            <a:ext cx="3816424" cy="3394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5" y="3105391"/>
            <a:ext cx="4121324" cy="1700870"/>
          </a:xfrm>
          <a:prstGeom prst="rect">
            <a:avLst/>
          </a:prstGeom>
        </p:spPr>
      </p:pic>
      <p:graphicFrame>
        <p:nvGraphicFramePr>
          <p:cNvPr id="7" name="Chart 6"/>
          <p:cNvGraphicFramePr/>
          <p:nvPr>
            <p:extLst/>
          </p:nvPr>
        </p:nvGraphicFramePr>
        <p:xfrm>
          <a:off x="475645" y="785915"/>
          <a:ext cx="4096355" cy="2150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8127481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1.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현황 및 문제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29924"/>
            <a:ext cx="3528392" cy="3560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49718"/>
            <a:ext cx="3749085" cy="354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8830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1.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현황 및 문제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9" y="1364720"/>
            <a:ext cx="3642616" cy="29390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64" y="1548469"/>
            <a:ext cx="3058954" cy="180020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5076056" y="1814962"/>
            <a:ext cx="3456384" cy="2038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A6161"/>
              </a:buClr>
              <a:buSzPct val="70000"/>
            </a:pP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1)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 직관적이지 못한 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UI</a:t>
            </a:r>
            <a:endParaRPr lang="ko-KR" altLang="en-US" sz="1600" b="1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</a:pPr>
            <a:endParaRPr lang="ko-KR" altLang="en-US" sz="1600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</a:pP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2)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 모바일 미지원</a:t>
            </a:r>
          </a:p>
          <a:p>
            <a:pPr algn="l">
              <a:buClr>
                <a:srgbClr val="7A6161"/>
              </a:buClr>
              <a:buSzPct val="70000"/>
            </a:pPr>
            <a:endParaRPr lang="ko-KR" altLang="en-US" sz="1600" b="1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</a:pP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3)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 최신 정보 반영 불가  </a:t>
            </a:r>
            <a:endParaRPr lang="en-US" altLang="ko-KR" sz="1600" b="1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61942" y="856070"/>
            <a:ext cx="2221826" cy="3652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800" b="1" dirty="0" smtClean="0">
                <a:latin typeface="Nanum Gothic" charset="-127"/>
                <a:ea typeface="Nanum Gothic" charset="-127"/>
                <a:cs typeface="Nanum Gothic" charset="-127"/>
              </a:rPr>
              <a:t> 드라이브 노트</a:t>
            </a:r>
            <a:endParaRPr lang="ko-KR" altLang="en-US" sz="1800" b="1" dirty="0" smtClean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11120603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62" y="1255517"/>
            <a:ext cx="1808273" cy="3241966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1. </a:t>
            </a:r>
            <a:r>
              <a:rPr lang="ko-KR" altLang="en-US" sz="2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현황 및 문제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 w="15875">
            <a:solidFill>
              <a:srgbClr val="EA3C3D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1" y="1255517"/>
            <a:ext cx="1808273" cy="32419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767" y="1676595"/>
            <a:ext cx="1401256" cy="24009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5" y="3545589"/>
            <a:ext cx="1075036" cy="10638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197" y="1676595"/>
            <a:ext cx="1406105" cy="2400913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261942" y="856070"/>
            <a:ext cx="2221826" cy="3652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A6161"/>
              </a:buClr>
              <a:buSzPct val="70000"/>
              <a:buFont typeface="LucidaGrande" charset="0"/>
              <a:buChar char="▶"/>
            </a:pPr>
            <a:r>
              <a:rPr lang="ko-KR" altLang="en-US" sz="1800" b="1" dirty="0" smtClean="0">
                <a:latin typeface="Nanum Gothic" charset="-127"/>
                <a:ea typeface="Nanum Gothic" charset="-127"/>
                <a:cs typeface="Nanum Gothic" charset="-127"/>
              </a:rPr>
              <a:t> 마카롱</a:t>
            </a:r>
            <a:endParaRPr lang="ko-KR" altLang="en-US" sz="1800" b="1" dirty="0" smtClean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076056" y="1814962"/>
            <a:ext cx="3456384" cy="2038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A6161"/>
              </a:buClr>
              <a:buSzPct val="70000"/>
            </a:pP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1)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 많은 입력사항 요구</a:t>
            </a:r>
            <a:endParaRPr lang="ko-KR" altLang="en-US" sz="1600" b="1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</a:pPr>
            <a:endParaRPr lang="ko-KR" altLang="en-US" sz="1600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</a:pP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2)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 직관적이지 못한 </a:t>
            </a: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UI</a:t>
            </a:r>
            <a:endParaRPr lang="ko-KR" altLang="en-US" sz="1600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</a:pPr>
            <a:endParaRPr lang="ko-KR" altLang="en-US" sz="1600" b="1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>
              <a:buClr>
                <a:srgbClr val="7A6161"/>
              </a:buClr>
              <a:buSzPct val="70000"/>
            </a:pPr>
            <a:r>
              <a:rPr lang="en-US" altLang="ko-KR" sz="1600" b="1" dirty="0" smtClean="0">
                <a:latin typeface="Nanum Gothic" charset="-127"/>
                <a:ea typeface="Nanum Gothic" charset="-127"/>
                <a:cs typeface="Nanum Gothic" charset="-127"/>
              </a:rPr>
              <a:t>3)</a:t>
            </a:r>
            <a:r>
              <a:rPr lang="ko-KR" altLang="en-US" sz="1600" b="1" dirty="0" smtClean="0">
                <a:latin typeface="Nanum Gothic" charset="-127"/>
                <a:ea typeface="Nanum Gothic" charset="-127"/>
                <a:cs typeface="Nanum Gothic" charset="-127"/>
              </a:rPr>
              <a:t> 상세한 관리 서비스 미지원 </a:t>
            </a:r>
            <a:endParaRPr lang="en-US" altLang="ko-KR" sz="1600" b="1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64528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572000" y="0"/>
            <a:ext cx="0" cy="1059582"/>
          </a:xfrm>
          <a:prstGeom prst="line">
            <a:avLst/>
          </a:prstGeom>
          <a:ln w="15875">
            <a:solidFill>
              <a:srgbClr val="EA3C3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57190" y="2187029"/>
            <a:ext cx="2829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2. </a:t>
            </a:r>
            <a:r>
              <a:rPr lang="ko-KR" altLang="en-US" sz="44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3C3D"/>
                </a:solidFill>
                <a:latin typeface="Nanum Gothic" charset="-127"/>
                <a:ea typeface="Nanum Gothic" charset="-127"/>
                <a:cs typeface="Nanum Gothic" charset="-127"/>
              </a:rPr>
              <a:t>해결 방안</a:t>
            </a:r>
            <a:endParaRPr lang="ko-KR" altLang="en-US" sz="44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A3C3D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1059" y="2928015"/>
            <a:ext cx="12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프로젝트 목표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922" y="971627"/>
            <a:ext cx="1410155" cy="141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74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1021</Words>
  <Application>Microsoft Macintosh PowerPoint</Application>
  <PresentationFormat>On-screen Show (16:9)</PresentationFormat>
  <Paragraphs>213</Paragraphs>
  <Slides>36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나눔고딕</vt:lpstr>
      <vt:lpstr>맑은 고딕</vt:lpstr>
      <vt:lpstr>Calibri</vt:lpstr>
      <vt:lpstr>LucidaGrande</vt:lpstr>
      <vt:lpstr>Nanum Gothic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JIHOON Lee</dc:creator>
  <cp:lastModifiedBy>taeung yun</cp:lastModifiedBy>
  <cp:revision>58</cp:revision>
  <dcterms:created xsi:type="dcterms:W3CDTF">2015-04-29T04:31:15Z</dcterms:created>
  <dcterms:modified xsi:type="dcterms:W3CDTF">2016-02-15T01:51:22Z</dcterms:modified>
</cp:coreProperties>
</file>